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84" r:id="rId1"/>
  </p:sldMasterIdLst>
  <p:notesMasterIdLst>
    <p:notesMasterId r:id="rId50"/>
  </p:notesMasterIdLst>
  <p:sldIdLst>
    <p:sldId id="261" r:id="rId2"/>
    <p:sldId id="420" r:id="rId3"/>
    <p:sldId id="284" r:id="rId4"/>
    <p:sldId id="258" r:id="rId5"/>
    <p:sldId id="262" r:id="rId6"/>
    <p:sldId id="411" r:id="rId7"/>
    <p:sldId id="268" r:id="rId8"/>
    <p:sldId id="399" r:id="rId9"/>
    <p:sldId id="290" r:id="rId10"/>
    <p:sldId id="303" r:id="rId11"/>
    <p:sldId id="285" r:id="rId12"/>
    <p:sldId id="291" r:id="rId13"/>
    <p:sldId id="398" r:id="rId14"/>
    <p:sldId id="397" r:id="rId15"/>
    <p:sldId id="371" r:id="rId16"/>
    <p:sldId id="374" r:id="rId17"/>
    <p:sldId id="377" r:id="rId18"/>
    <p:sldId id="380" r:id="rId19"/>
    <p:sldId id="383" r:id="rId20"/>
    <p:sldId id="386" r:id="rId21"/>
    <p:sldId id="389" r:id="rId22"/>
    <p:sldId id="393" r:id="rId23"/>
    <p:sldId id="394" r:id="rId24"/>
    <p:sldId id="419" r:id="rId25"/>
    <p:sldId id="400" r:id="rId26"/>
    <p:sldId id="429" r:id="rId27"/>
    <p:sldId id="428" r:id="rId28"/>
    <p:sldId id="412" r:id="rId29"/>
    <p:sldId id="413" r:id="rId30"/>
    <p:sldId id="402" r:id="rId31"/>
    <p:sldId id="401" r:id="rId32"/>
    <p:sldId id="418" r:id="rId33"/>
    <p:sldId id="404" r:id="rId34"/>
    <p:sldId id="406" r:id="rId35"/>
    <p:sldId id="407" r:id="rId36"/>
    <p:sldId id="405" r:id="rId37"/>
    <p:sldId id="414" r:id="rId38"/>
    <p:sldId id="415" r:id="rId39"/>
    <p:sldId id="416" r:id="rId40"/>
    <p:sldId id="417" r:id="rId41"/>
    <p:sldId id="421" r:id="rId42"/>
    <p:sldId id="365" r:id="rId43"/>
    <p:sldId id="425" r:id="rId44"/>
    <p:sldId id="426" r:id="rId45"/>
    <p:sldId id="427" r:id="rId46"/>
    <p:sldId id="364" r:id="rId47"/>
    <p:sldId id="328" r:id="rId48"/>
    <p:sldId id="361" r:id="rId4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45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68" autoAdjust="0"/>
    <p:restoredTop sz="94671" autoAdjust="0"/>
  </p:normalViewPr>
  <p:slideViewPr>
    <p:cSldViewPr>
      <p:cViewPr>
        <p:scale>
          <a:sx n="100" d="100"/>
          <a:sy n="100" d="100"/>
        </p:scale>
        <p:origin x="-1284" y="-222"/>
      </p:cViewPr>
      <p:guideLst>
        <p:guide orient="horz" pos="2160"/>
        <p:guide pos="2880"/>
      </p:guideLst>
    </p:cSldViewPr>
  </p:slideViewPr>
  <p:outlineViewPr>
    <p:cViewPr>
      <p:scale>
        <a:sx n="33" d="100"/>
        <a:sy n="33" d="100"/>
      </p:scale>
      <p:origin x="0" y="6616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430F90-7E54-4A76-B3D3-A5637B0B867F}" type="datetimeFigureOut">
              <a:rPr lang="el-GR" smtClean="0"/>
              <a:pPr/>
              <a:t>9/2/2017</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FC6290-5444-4270-9B4D-8CF0A88DCCEB}" type="slidenum">
              <a:rPr lang="el-GR" smtClean="0"/>
              <a:pPr/>
              <a:t>‹#›</a:t>
            </a:fld>
            <a:endParaRPr lang="el-GR"/>
          </a:p>
        </p:txBody>
      </p:sp>
    </p:spTree>
    <p:extLst>
      <p:ext uri="{BB962C8B-B14F-4D97-AF65-F5344CB8AC3E}">
        <p14:creationId xmlns:p14="http://schemas.microsoft.com/office/powerpoint/2010/main" xmlns="" val="2227343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1FC6290-5444-4270-9B4D-8CF0A88DCCEB}" type="slidenum">
              <a:rPr lang="el-GR" smtClean="0"/>
              <a:pPr/>
              <a:t>4</a:t>
            </a:fld>
            <a:endParaRPr lang="el-GR"/>
          </a:p>
        </p:txBody>
      </p:sp>
    </p:spTree>
    <p:extLst>
      <p:ext uri="{BB962C8B-B14F-4D97-AF65-F5344CB8AC3E}">
        <p14:creationId xmlns:p14="http://schemas.microsoft.com/office/powerpoint/2010/main" xmlns="" val="3356534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9CABB037-823C-407C-810E-927ECCA8223B}" type="datetimeFigureOut">
              <a:rPr lang="el-GR" smtClean="0"/>
              <a:pPr/>
              <a:t>9/2/2017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E543B5-723A-4A33-A233-1251CED2E30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9CABB037-823C-407C-810E-927ECCA8223B}" type="datetimeFigureOut">
              <a:rPr lang="el-GR" smtClean="0"/>
              <a:pPr/>
              <a:t>9/2/2017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E543B5-723A-4A33-A233-1251CED2E30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9CABB037-823C-407C-810E-927ECCA8223B}" type="datetimeFigureOut">
              <a:rPr lang="el-GR" smtClean="0"/>
              <a:pPr/>
              <a:t>9/2/2017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E543B5-723A-4A33-A233-1251CED2E30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9CABB037-823C-407C-810E-927ECCA8223B}" type="datetimeFigureOut">
              <a:rPr lang="el-GR" smtClean="0"/>
              <a:pPr/>
              <a:t>9/2/2017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E543B5-723A-4A33-A233-1251CED2E30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ABB037-823C-407C-810E-927ECCA8223B}" type="datetimeFigureOut">
              <a:rPr lang="el-GR" smtClean="0"/>
              <a:pPr/>
              <a:t>9/2/2017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DE543B5-723A-4A33-A233-1251CED2E30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9CABB037-823C-407C-810E-927ECCA8223B}" type="datetimeFigureOut">
              <a:rPr lang="el-GR" smtClean="0"/>
              <a:pPr/>
              <a:t>9/2/2017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E543B5-723A-4A33-A233-1251CED2E30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9CABB037-823C-407C-810E-927ECCA8223B}" type="datetimeFigureOut">
              <a:rPr lang="el-GR" smtClean="0"/>
              <a:pPr/>
              <a:t>9/2/2017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DE543B5-723A-4A33-A233-1251CED2E30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9CABB037-823C-407C-810E-927ECCA8223B}" type="datetimeFigureOut">
              <a:rPr lang="el-GR" smtClean="0"/>
              <a:pPr/>
              <a:t>9/2/2017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DE543B5-723A-4A33-A233-1251CED2E30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BB037-823C-407C-810E-927ECCA8223B}" type="datetimeFigureOut">
              <a:rPr lang="el-GR" smtClean="0"/>
              <a:pPr/>
              <a:t>9/2/2017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DE543B5-723A-4A33-A233-1251CED2E30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ABB037-823C-407C-810E-927ECCA8223B}" type="datetimeFigureOut">
              <a:rPr lang="el-GR" smtClean="0"/>
              <a:pPr/>
              <a:t>9/2/2017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E543B5-723A-4A33-A233-1251CED2E30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ABB037-823C-407C-810E-927ECCA8223B}" type="datetimeFigureOut">
              <a:rPr lang="el-GR" smtClean="0"/>
              <a:pPr/>
              <a:t>9/2/2017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DE543B5-723A-4A33-A233-1251CED2E30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BB037-823C-407C-810E-927ECCA8223B}" type="datetimeFigureOut">
              <a:rPr lang="el-GR" smtClean="0"/>
              <a:pPr/>
              <a:t>9/2/2017</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543B5-723A-4A33-A233-1251CED2E30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6"/>
            <a:ext cx="7772400" cy="3791914"/>
          </a:xfr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5400000" scaled="1"/>
            <a:tileRect/>
          </a:gradFill>
          <a:ln w="76200">
            <a:solidFill>
              <a:schemeClr val="accent2">
                <a:lumMod val="75000"/>
              </a:schemeClr>
            </a:solidFill>
          </a:ln>
          <a:scene3d>
            <a:camera prst="orthographicFront"/>
            <a:lightRig rig="threePt" dir="t"/>
          </a:scene3d>
          <a:sp3d>
            <a:bevelT w="101600" prst="riblet"/>
          </a:sp3d>
        </p:spPr>
        <p:style>
          <a:lnRef idx="0">
            <a:scrgbClr r="0" g="0" b="0"/>
          </a:lnRef>
          <a:fillRef idx="1002">
            <a:schemeClr val="dk2"/>
          </a:fillRef>
          <a:effectRef idx="0">
            <a:scrgbClr r="0" g="0" b="0"/>
          </a:effectRef>
          <a:fontRef idx="major"/>
        </p:style>
        <p:txBody>
          <a:bodyPr>
            <a:normAutofit/>
          </a:bodyPr>
          <a:lstStyle/>
          <a:p>
            <a:r>
              <a:rPr lang="en-US" sz="2200" dirty="0" smtClean="0"/>
              <a:t/>
            </a:r>
            <a:br>
              <a:rPr lang="en-US" sz="2200" dirty="0" smtClean="0"/>
            </a:br>
            <a:r>
              <a:rPr lang="bg-BG" sz="2400" dirty="0"/>
              <a:t>МАРИУПОЛЬСКИЙ ГОСУДАРСТВЕННЫЙ </a:t>
            </a:r>
            <a:r>
              <a:rPr lang="bg-BG" sz="2400" dirty="0" smtClean="0"/>
              <a:t>УНИВЕРСИТЕТ</a:t>
            </a:r>
            <a:r>
              <a:rPr lang="el-GR" sz="2400" dirty="0" smtClean="0"/>
              <a:t/>
            </a:r>
            <a:br>
              <a:rPr lang="el-GR" sz="2400" dirty="0" smtClean="0"/>
            </a:br>
            <a:r>
              <a:rPr lang="en-US" sz="2200" dirty="0" smtClean="0"/>
              <a:t/>
            </a:r>
            <a:br>
              <a:rPr lang="en-US" sz="2200" dirty="0" smtClean="0"/>
            </a:br>
            <a:r>
              <a:rPr lang="el-GR" sz="2200" u="sng" dirty="0" smtClean="0"/>
              <a:t>Διάλεξη με θέμα</a:t>
            </a:r>
            <a:r>
              <a:rPr lang="en-US" sz="2200" u="sng" dirty="0" smtClean="0"/>
              <a:t>:</a:t>
            </a:r>
            <a:r>
              <a:rPr lang="el-GR" sz="2200" dirty="0" smtClean="0"/>
              <a:t/>
            </a:r>
            <a:br>
              <a:rPr lang="el-GR" sz="2200" dirty="0" smtClean="0"/>
            </a:br>
            <a:r>
              <a:rPr lang="el-GR" sz="3000" b="1" dirty="0" smtClean="0"/>
              <a:t>«Θεσμοί και δίκτυα Ορολογίας στην Ελλάδα και την Ευρωπαϊκή Ένωση»</a:t>
            </a:r>
            <a:r>
              <a:rPr lang="el-GR" sz="3000" b="1" dirty="0"/>
              <a:t/>
            </a:r>
            <a:br>
              <a:rPr lang="el-GR" sz="3000" b="1" dirty="0"/>
            </a:br>
            <a:r>
              <a:rPr lang="el-GR" sz="2800" b="1" dirty="0" smtClean="0"/>
              <a:t/>
            </a:r>
            <a:br>
              <a:rPr lang="el-GR" sz="2800" b="1" dirty="0" smtClean="0"/>
            </a:br>
            <a:r>
              <a:rPr lang="el-GR" sz="2200" b="1" dirty="0" smtClean="0"/>
              <a:t>Παρασκευή, 10 Φεβρουαρίου 2017</a:t>
            </a:r>
            <a:r>
              <a:rPr lang="el-GR" sz="2200" dirty="0" smtClean="0"/>
              <a:t/>
            </a:r>
            <a:br>
              <a:rPr lang="el-GR" sz="2200" dirty="0" smtClean="0"/>
            </a:br>
            <a:endParaRPr lang="el-GR" sz="2200" dirty="0"/>
          </a:p>
        </p:txBody>
      </p:sp>
      <p:sp>
        <p:nvSpPr>
          <p:cNvPr id="3" name="Subtitle 2"/>
          <p:cNvSpPr>
            <a:spLocks noGrp="1"/>
          </p:cNvSpPr>
          <p:nvPr>
            <p:ph type="subTitle" idx="1"/>
          </p:nvPr>
        </p:nvSpPr>
        <p:spPr>
          <a:xfrm>
            <a:off x="683568" y="3717032"/>
            <a:ext cx="7776864" cy="2448272"/>
          </a:xfrm>
          <a:ln w="76200">
            <a:solidFill>
              <a:srgbClr val="92D050"/>
            </a:solidFill>
          </a:ln>
          <a:scene3d>
            <a:camera prst="orthographicFront"/>
            <a:lightRig rig="threePt" dir="t"/>
          </a:scene3d>
          <a:sp3d>
            <a:bevelT prst="slope"/>
          </a:sp3d>
        </p:spPr>
        <p:style>
          <a:lnRef idx="3">
            <a:schemeClr val="lt1"/>
          </a:lnRef>
          <a:fillRef idx="1">
            <a:schemeClr val="accent5"/>
          </a:fillRef>
          <a:effectRef idx="1">
            <a:schemeClr val="accent5"/>
          </a:effectRef>
          <a:fontRef idx="minor">
            <a:schemeClr val="lt1"/>
          </a:fontRef>
        </p:style>
        <p:txBody>
          <a:bodyPr>
            <a:normAutofit fontScale="92500" lnSpcReduction="10000"/>
          </a:bodyPr>
          <a:lstStyle/>
          <a:p>
            <a:r>
              <a:rPr lang="el-GR" b="1" dirty="0" smtClean="0">
                <a:solidFill>
                  <a:schemeClr val="tx1"/>
                </a:solidFill>
              </a:rPr>
              <a:t>Δρ Παναγιώτης Γ. </a:t>
            </a:r>
            <a:r>
              <a:rPr lang="el-GR" b="1" dirty="0" err="1" smtClean="0">
                <a:solidFill>
                  <a:schemeClr val="tx1"/>
                </a:solidFill>
              </a:rPr>
              <a:t>Κριμπάς</a:t>
            </a:r>
            <a:endParaRPr lang="el-GR" b="1" dirty="0" smtClean="0">
              <a:solidFill>
                <a:schemeClr val="tx1"/>
              </a:solidFill>
            </a:endParaRPr>
          </a:p>
          <a:p>
            <a:r>
              <a:rPr lang="el-GR" b="1" dirty="0" smtClean="0">
                <a:solidFill>
                  <a:schemeClr val="tx1"/>
                </a:solidFill>
              </a:rPr>
              <a:t>Αναπληρωτής Καθηγητής στο Δ.Π.Θ.</a:t>
            </a:r>
          </a:p>
          <a:p>
            <a:r>
              <a:rPr lang="el-GR" sz="2000" b="1" dirty="0" smtClean="0">
                <a:solidFill>
                  <a:schemeClr val="tx1"/>
                </a:solidFill>
              </a:rPr>
              <a:t>(γνωστικό αντικείμενο</a:t>
            </a:r>
            <a:r>
              <a:rPr lang="en-US" sz="2000" b="1" dirty="0" smtClean="0">
                <a:solidFill>
                  <a:schemeClr val="tx1"/>
                </a:solidFill>
              </a:rPr>
              <a:t>:</a:t>
            </a:r>
            <a:r>
              <a:rPr lang="el-GR" sz="2000" b="1" dirty="0">
                <a:solidFill>
                  <a:schemeClr val="tx1"/>
                </a:solidFill>
              </a:rPr>
              <a:t> </a:t>
            </a:r>
            <a:r>
              <a:rPr lang="el-GR" sz="2000" b="1" dirty="0" smtClean="0">
                <a:solidFill>
                  <a:schemeClr val="tx1"/>
                </a:solidFill>
              </a:rPr>
              <a:t>Ορολογία, Μετάφραση και Νομικά Κείμενα)</a:t>
            </a:r>
          </a:p>
          <a:p>
            <a:r>
              <a:rPr lang="en-US" b="1" dirty="0" smtClean="0">
                <a:solidFill>
                  <a:schemeClr val="tx1"/>
                </a:solidFill>
              </a:rPr>
              <a:t>pkrimpas@bscc.duth.gr</a:t>
            </a:r>
            <a:r>
              <a:rPr lang="el-GR" sz="2000" dirty="0">
                <a:solidFill>
                  <a:schemeClr val="tx1"/>
                </a:solidFill>
              </a:rPr>
              <a:t/>
            </a:r>
            <a:br>
              <a:rPr lang="el-GR" sz="2000" dirty="0">
                <a:solidFill>
                  <a:schemeClr val="tx1"/>
                </a:solidFill>
              </a:rPr>
            </a:br>
            <a:endParaRPr lang="el-GR"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b="1" dirty="0" smtClean="0"/>
              <a:t>Μεταφραστές και νομική ορολογία</a:t>
            </a:r>
            <a:endParaRPr lang="el-GR" b="1" dirty="0"/>
          </a:p>
        </p:txBody>
      </p:sp>
      <p:sp>
        <p:nvSpPr>
          <p:cNvPr id="3" name="Θέση περιεχομένου 2"/>
          <p:cNvSpPr>
            <a:spLocks noGrp="1"/>
          </p:cNvSpPr>
          <p:nvPr>
            <p:ph idx="1"/>
          </p:nvPr>
        </p:nvSpPr>
        <p:spPr/>
        <p:txBody>
          <a:bodyPr>
            <a:normAutofit fontScale="92500" lnSpcReduction="10000"/>
          </a:bodyPr>
          <a:lstStyle/>
          <a:p>
            <a:pPr algn="just"/>
            <a:r>
              <a:rPr lang="en-US" dirty="0" smtClean="0"/>
              <a:t>O</a:t>
            </a:r>
            <a:r>
              <a:rPr lang="el-GR" dirty="0" smtClean="0"/>
              <a:t>ι </a:t>
            </a:r>
            <a:r>
              <a:rPr lang="el-GR" dirty="0"/>
              <a:t>ανάγκες ενός μεταφραστή σε νομική ορολογία αποτελούν το 89 % των συνολικών ορολογικών του </a:t>
            </a:r>
            <a:r>
              <a:rPr lang="el-GR" dirty="0" smtClean="0"/>
              <a:t>αναγκών</a:t>
            </a:r>
            <a:r>
              <a:rPr lang="en-US" dirty="0" smtClean="0"/>
              <a:t> (</a:t>
            </a:r>
            <a:r>
              <a:rPr lang="el-GR" dirty="0" err="1" smtClean="0"/>
              <a:t>Αλεβαντής</a:t>
            </a:r>
            <a:r>
              <a:rPr lang="el-GR" dirty="0" smtClean="0"/>
              <a:t> 2014</a:t>
            </a:r>
            <a:r>
              <a:rPr lang="en-US" dirty="0" smtClean="0"/>
              <a:t>:</a:t>
            </a:r>
            <a:r>
              <a:rPr lang="el-GR" dirty="0" smtClean="0"/>
              <a:t> 24)</a:t>
            </a:r>
          </a:p>
          <a:p>
            <a:pPr algn="just"/>
            <a:r>
              <a:rPr lang="el-GR" dirty="0" smtClean="0"/>
              <a:t>Το αγγλικό</a:t>
            </a:r>
            <a:r>
              <a:rPr lang="el-GR" b="1" dirty="0" smtClean="0"/>
              <a:t> </a:t>
            </a:r>
            <a:r>
              <a:rPr lang="en-US" b="1" dirty="0" smtClean="0"/>
              <a:t>estoppel </a:t>
            </a:r>
            <a:r>
              <a:rPr lang="el-GR" i="1" dirty="0"/>
              <a:t>(ουσ.)</a:t>
            </a:r>
            <a:r>
              <a:rPr lang="el-GR" dirty="0"/>
              <a:t> </a:t>
            </a:r>
            <a:r>
              <a:rPr lang="el-GR" dirty="0" smtClean="0"/>
              <a:t>αποδίδεται ως</a:t>
            </a:r>
            <a:r>
              <a:rPr lang="en-US" dirty="0" smtClean="0"/>
              <a:t>:</a:t>
            </a:r>
            <a:r>
              <a:rPr lang="el-GR" dirty="0" smtClean="0"/>
              <a:t> </a:t>
            </a:r>
            <a:r>
              <a:rPr lang="el-GR" i="1" dirty="0" smtClean="0"/>
              <a:t>ένσταση</a:t>
            </a:r>
            <a:r>
              <a:rPr lang="el-GR" i="1" dirty="0"/>
              <a:t>, παρεμπόδιση, κεκτημένο δικαίωμα (σιωπηρό), δεδικασμένο, αμάχητο τεκμήριο, </a:t>
            </a:r>
            <a:r>
              <a:rPr lang="el-GR" i="1" dirty="0" err="1"/>
              <a:t>πρόκριμα</a:t>
            </a:r>
            <a:r>
              <a:rPr lang="el-GR" i="1" dirty="0"/>
              <a:t>, δικαίωμα από το νόμο, αναστολή αποκλεισμού, απαράδεκτο, απαγόρευση, τήρηση συμπεριφοράς με αυτοδέσμευση</a:t>
            </a:r>
            <a:r>
              <a:rPr lang="el-GR" dirty="0"/>
              <a:t>. </a:t>
            </a:r>
            <a:r>
              <a:rPr lang="el-GR" dirty="0" smtClean="0"/>
              <a:t>(</a:t>
            </a:r>
            <a:r>
              <a:rPr lang="en-AU" dirty="0" err="1"/>
              <a:t>Στ</a:t>
            </a:r>
            <a:r>
              <a:rPr lang="en-AU" dirty="0"/>
              <a:t>αμέλος </a:t>
            </a:r>
            <a:r>
              <a:rPr lang="el-GR" dirty="0" smtClean="0"/>
              <a:t>&amp; </a:t>
            </a:r>
            <a:r>
              <a:rPr lang="en-AU" dirty="0" smtClean="0"/>
              <a:t>Χα</a:t>
            </a:r>
            <a:r>
              <a:rPr lang="en-AU" dirty="0" err="1" smtClean="0"/>
              <a:t>τζημ</a:t>
            </a:r>
            <a:r>
              <a:rPr lang="en-AU" dirty="0" smtClean="0"/>
              <a:t>ανώλη</a:t>
            </a:r>
            <a:r>
              <a:rPr lang="el-GR" dirty="0" smtClean="0"/>
              <a:t> </a:t>
            </a:r>
            <a:r>
              <a:rPr lang="el-GR" dirty="0"/>
              <a:t>2011</a:t>
            </a:r>
            <a:r>
              <a:rPr lang="en-US" dirty="0"/>
              <a:t>:</a:t>
            </a:r>
            <a:r>
              <a:rPr lang="el-GR" dirty="0"/>
              <a:t> 280</a:t>
            </a:r>
            <a:r>
              <a:rPr lang="el-GR" dirty="0" smtClean="0"/>
              <a:t>)</a:t>
            </a:r>
            <a:endParaRPr lang="el-GR" dirty="0"/>
          </a:p>
        </p:txBody>
      </p:sp>
    </p:spTree>
    <p:extLst>
      <p:ext uri="{BB962C8B-B14F-4D97-AF65-F5344CB8AC3E}">
        <p14:creationId xmlns:p14="http://schemas.microsoft.com/office/powerpoint/2010/main" xmlns="" val="3475690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ln w="76200">
            <a:solidFill>
              <a:srgbClr val="FFC000"/>
            </a:solidFill>
            <a:prstDash val="dash"/>
          </a:ln>
          <a:effectLst>
            <a:outerShdw blurRad="40000" dist="20000" dir="5400000" rotWithShape="0">
              <a:srgbClr val="000000">
                <a:alpha val="38000"/>
              </a:srgbClr>
            </a:outerShdw>
          </a:effectLst>
          <a:scene3d>
            <a:camera prst="orthographicFront"/>
            <a:lightRig rig="threePt" dir="t"/>
          </a:scene3d>
          <a:sp3d>
            <a:bevelT w="152400" h="50800" prst="softRound"/>
          </a:sp3d>
        </p:spPr>
        <p:style>
          <a:lnRef idx="1">
            <a:schemeClr val="accent4"/>
          </a:lnRef>
          <a:fillRef idx="2">
            <a:schemeClr val="accent4"/>
          </a:fillRef>
          <a:effectRef idx="1">
            <a:schemeClr val="accent4"/>
          </a:effectRef>
          <a:fontRef idx="minor">
            <a:schemeClr val="dk1"/>
          </a:fontRef>
        </p:style>
        <p:txBody>
          <a:bodyPr>
            <a:normAutofit/>
          </a:bodyPr>
          <a:lstStyle/>
          <a:p>
            <a:r>
              <a:rPr lang="el-GR" b="1" dirty="0" smtClean="0"/>
              <a:t>Μεταφραστικός δανεισμός</a:t>
            </a:r>
            <a:endParaRPr lang="el-GR" b="1" dirty="0"/>
          </a:p>
        </p:txBody>
      </p:sp>
      <p:graphicFrame>
        <p:nvGraphicFramePr>
          <p:cNvPr id="14" name="Θέση περιεχομένου 13"/>
          <p:cNvGraphicFramePr>
            <a:graphicFrameLocks noGrp="1"/>
          </p:cNvGraphicFramePr>
          <p:nvPr>
            <p:ph idx="1"/>
            <p:extLst>
              <p:ext uri="{D42A27DB-BD31-4B8C-83A1-F6EECF244321}">
                <p14:modId xmlns:p14="http://schemas.microsoft.com/office/powerpoint/2010/main" xmlns="" val="1634762371"/>
              </p:ext>
            </p:extLst>
          </p:nvPr>
        </p:nvGraphicFramePr>
        <p:xfrm>
          <a:off x="467544" y="2060849"/>
          <a:ext cx="8208912" cy="3384377"/>
        </p:xfrm>
        <a:graphic>
          <a:graphicData uri="http://schemas.openxmlformats.org/drawingml/2006/table">
            <a:tbl>
              <a:tblPr>
                <a:tableStyleId>{5C22544A-7EE6-4342-B048-85BDC9FD1C3A}</a:tableStyleId>
              </a:tblPr>
              <a:tblGrid>
                <a:gridCol w="4204737"/>
                <a:gridCol w="4004175"/>
              </a:tblGrid>
              <a:tr h="676875">
                <a:tc>
                  <a:txBody>
                    <a:bodyPr/>
                    <a:lstStyle/>
                    <a:p>
                      <a:pPr algn="just">
                        <a:spcBef>
                          <a:spcPts val="300"/>
                        </a:spcBef>
                        <a:spcAft>
                          <a:spcPts val="300"/>
                        </a:spcAft>
                      </a:pPr>
                      <a:r>
                        <a:rPr lang="el-GR" sz="3000" b="1" dirty="0">
                          <a:effectLst/>
                        </a:rPr>
                        <a:t>Όρος της γλώσσας-πηγής</a:t>
                      </a:r>
                      <a:endParaRPr lang="el-GR" sz="3000" b="1" dirty="0">
                        <a:effectLst/>
                        <a:latin typeface="Arial"/>
                        <a:ea typeface="Times New Roman"/>
                        <a:cs typeface="Times New Roman"/>
                      </a:endParaRPr>
                    </a:p>
                  </a:txBody>
                  <a:tcPr marL="68580" marR="68580" marT="0" marB="0"/>
                </a:tc>
                <a:tc>
                  <a:txBody>
                    <a:bodyPr/>
                    <a:lstStyle/>
                    <a:p>
                      <a:pPr algn="just">
                        <a:spcBef>
                          <a:spcPts val="300"/>
                        </a:spcBef>
                        <a:spcAft>
                          <a:spcPts val="300"/>
                        </a:spcAft>
                      </a:pPr>
                      <a:r>
                        <a:rPr lang="el-GR" sz="3000" b="1" dirty="0">
                          <a:effectLst/>
                        </a:rPr>
                        <a:t>Ελληνικό δάνειο</a:t>
                      </a:r>
                      <a:endParaRPr lang="el-GR" sz="3000" b="1" dirty="0">
                        <a:effectLst/>
                        <a:latin typeface="Arial"/>
                        <a:ea typeface="Times New Roman"/>
                        <a:cs typeface="Times New Roman"/>
                      </a:endParaRPr>
                    </a:p>
                  </a:txBody>
                  <a:tcPr marL="68580" marR="68580" marT="0" marB="0"/>
                </a:tc>
              </a:tr>
              <a:tr h="1353751">
                <a:tc>
                  <a:txBody>
                    <a:bodyPr/>
                    <a:lstStyle/>
                    <a:p>
                      <a:pPr algn="l">
                        <a:spcBef>
                          <a:spcPts val="300"/>
                        </a:spcBef>
                        <a:spcAft>
                          <a:spcPts val="300"/>
                        </a:spcAft>
                      </a:pPr>
                      <a:r>
                        <a:rPr lang="en-AU" sz="3000" dirty="0">
                          <a:effectLst/>
                        </a:rPr>
                        <a:t>droit civil</a:t>
                      </a:r>
                      <a:br>
                        <a:rPr lang="en-AU" sz="3000" dirty="0">
                          <a:effectLst/>
                        </a:rPr>
                      </a:br>
                      <a:r>
                        <a:rPr lang="el-GR" sz="3000" dirty="0">
                          <a:effectLst/>
                        </a:rPr>
                        <a:t>(γαλλ. ουσ.)</a:t>
                      </a:r>
                      <a:endParaRPr lang="el-GR" sz="3000" dirty="0">
                        <a:effectLst/>
                        <a:latin typeface="Arial"/>
                        <a:ea typeface="Times New Roman"/>
                        <a:cs typeface="Times New Roman"/>
                      </a:endParaRPr>
                    </a:p>
                  </a:txBody>
                  <a:tcPr marL="68580" marR="68580" marT="0" marB="0"/>
                </a:tc>
                <a:tc>
                  <a:txBody>
                    <a:bodyPr/>
                    <a:lstStyle/>
                    <a:p>
                      <a:pPr algn="just">
                        <a:spcBef>
                          <a:spcPts val="300"/>
                        </a:spcBef>
                        <a:spcAft>
                          <a:spcPts val="300"/>
                        </a:spcAft>
                      </a:pPr>
                      <a:r>
                        <a:rPr lang="el-GR" sz="3000">
                          <a:effectLst/>
                        </a:rPr>
                        <a:t>Αστικό Δίκαιο</a:t>
                      </a:r>
                      <a:endParaRPr lang="el-GR" sz="3000">
                        <a:effectLst/>
                        <a:latin typeface="Arial"/>
                        <a:ea typeface="Times New Roman"/>
                        <a:cs typeface="Times New Roman"/>
                      </a:endParaRPr>
                    </a:p>
                  </a:txBody>
                  <a:tcPr marL="68580" marR="68580" marT="0" marB="0"/>
                </a:tc>
              </a:tr>
              <a:tr h="1353751">
                <a:tc>
                  <a:txBody>
                    <a:bodyPr/>
                    <a:lstStyle/>
                    <a:p>
                      <a:pPr algn="l">
                        <a:spcBef>
                          <a:spcPts val="300"/>
                        </a:spcBef>
                        <a:spcAft>
                          <a:spcPts val="300"/>
                        </a:spcAft>
                      </a:pPr>
                      <a:r>
                        <a:rPr lang="en-AU" sz="3000" dirty="0">
                          <a:effectLst/>
                        </a:rPr>
                        <a:t>acquis </a:t>
                      </a:r>
                      <a:r>
                        <a:rPr lang="en-AU" sz="3000" dirty="0" err="1">
                          <a:effectLst/>
                        </a:rPr>
                        <a:t>communautaire</a:t>
                      </a:r>
                      <a:r>
                        <a:rPr lang="en-US" sz="3000" dirty="0">
                          <a:effectLst/>
                        </a:rPr>
                        <a:t> (</a:t>
                      </a:r>
                      <a:r>
                        <a:rPr lang="el-GR" sz="3000" dirty="0" err="1">
                          <a:effectLst/>
                        </a:rPr>
                        <a:t>γαλλ</a:t>
                      </a:r>
                      <a:r>
                        <a:rPr lang="en-US" sz="3000" dirty="0">
                          <a:effectLst/>
                        </a:rPr>
                        <a:t>.</a:t>
                      </a:r>
                      <a:r>
                        <a:rPr lang="el-GR" sz="3000" dirty="0" err="1">
                          <a:effectLst/>
                        </a:rPr>
                        <a:t>ουσ</a:t>
                      </a:r>
                      <a:r>
                        <a:rPr lang="en-US" sz="3000" dirty="0">
                          <a:effectLst/>
                        </a:rPr>
                        <a:t>.)</a:t>
                      </a:r>
                      <a:endParaRPr lang="el-GR" sz="3000" dirty="0">
                        <a:effectLst/>
                        <a:latin typeface="Arial"/>
                        <a:ea typeface="Times New Roman"/>
                        <a:cs typeface="Times New Roman"/>
                      </a:endParaRPr>
                    </a:p>
                  </a:txBody>
                  <a:tcPr marL="68580" marR="68580" marT="0" marB="0"/>
                </a:tc>
                <a:tc>
                  <a:txBody>
                    <a:bodyPr/>
                    <a:lstStyle/>
                    <a:p>
                      <a:pPr algn="just">
                        <a:spcBef>
                          <a:spcPts val="300"/>
                        </a:spcBef>
                        <a:spcAft>
                          <a:spcPts val="300"/>
                        </a:spcAft>
                      </a:pPr>
                      <a:r>
                        <a:rPr lang="el-GR" sz="3000" dirty="0">
                          <a:effectLst/>
                        </a:rPr>
                        <a:t>κοινοτικό κεκτημένο</a:t>
                      </a:r>
                      <a:endParaRPr lang="el-GR" sz="3000" dirty="0">
                        <a:effectLst/>
                        <a:latin typeface="Arial"/>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C000"/>
          </a:solidFill>
        </p:spPr>
        <p:txBody>
          <a:bodyPr>
            <a:normAutofit/>
          </a:bodyPr>
          <a:lstStyle/>
          <a:p>
            <a:r>
              <a:rPr lang="el-GR" b="1" dirty="0" smtClean="0"/>
              <a:t>Η ποιότητα της μετάφρασης</a:t>
            </a:r>
            <a:endParaRPr lang="el-GR" b="1" dirty="0"/>
          </a:p>
        </p:txBody>
      </p:sp>
      <p:sp>
        <p:nvSpPr>
          <p:cNvPr id="3" name="Θέση περιεχομένου 2"/>
          <p:cNvSpPr>
            <a:spLocks noGrp="1"/>
          </p:cNvSpPr>
          <p:nvPr>
            <p:ph idx="1"/>
          </p:nvPr>
        </p:nvSpPr>
        <p:spPr>
          <a:ln w="76200">
            <a:solidFill>
              <a:srgbClr val="92D050"/>
            </a:solidFill>
          </a:ln>
        </p:spPr>
        <p:txBody>
          <a:bodyPr/>
          <a:lstStyle/>
          <a:p>
            <a:pPr marL="0" indent="0" algn="just">
              <a:buNone/>
            </a:pPr>
            <a:endParaRPr lang="el-GR" dirty="0"/>
          </a:p>
          <a:p>
            <a:pPr marL="0" indent="0" algn="just">
              <a:buNone/>
            </a:pPr>
            <a:r>
              <a:rPr lang="el-GR" dirty="0" smtClean="0"/>
              <a:t>«[…]· </a:t>
            </a:r>
            <a:r>
              <a:rPr lang="el-GR" dirty="0"/>
              <a:t>οι κακές μεταφράσεις [</a:t>
            </a:r>
            <a:r>
              <a:rPr lang="en-US" dirty="0"/>
              <a:t>poor translations</a:t>
            </a:r>
            <a:r>
              <a:rPr lang="el-GR" dirty="0"/>
              <a:t>] […] μπορεί να οδηγήσουν σε ζημίες πολιτών ή εταιρειών, καθώς και σε ανασφάλεια δικαίου και σε δικαστικές υποθέσεις</a:t>
            </a:r>
            <a:r>
              <a:rPr lang="el-GR" dirty="0" smtClean="0"/>
              <a:t>.» (</a:t>
            </a:r>
            <a:r>
              <a:rPr lang="en-US" dirty="0"/>
              <a:t>European </a:t>
            </a:r>
            <a:r>
              <a:rPr lang="en-US" dirty="0" smtClean="0"/>
              <a:t>Commission</a:t>
            </a:r>
            <a:r>
              <a:rPr lang="el-GR" dirty="0" smtClean="0"/>
              <a:t> 2012</a:t>
            </a:r>
            <a:r>
              <a:rPr lang="en-US" dirty="0" smtClean="0"/>
              <a:t>:</a:t>
            </a:r>
            <a:r>
              <a:rPr lang="el-GR" dirty="0" smtClean="0"/>
              <a:t> 1)</a:t>
            </a:r>
            <a:endParaRPr lang="el-GR" dirty="0"/>
          </a:p>
        </p:txBody>
      </p:sp>
    </p:spTree>
    <p:extLst>
      <p:ext uri="{BB962C8B-B14F-4D97-AF65-F5344CB8AC3E}">
        <p14:creationId xmlns:p14="http://schemas.microsoft.com/office/powerpoint/2010/main" xmlns="" val="2413276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a:bodyPr>
          <a:lstStyle/>
          <a:p>
            <a:r>
              <a:rPr lang="el-GR" b="1" dirty="0" smtClean="0"/>
              <a:t>Εθνικά και Διεθνή Πρότυπα</a:t>
            </a:r>
            <a:endParaRPr lang="el-GR" b="1" dirty="0"/>
          </a:p>
        </p:txBody>
      </p:sp>
      <p:sp>
        <p:nvSpPr>
          <p:cNvPr id="3" name="Θέση περιεχομένου 2"/>
          <p:cNvSpPr>
            <a:spLocks noGrp="1"/>
          </p:cNvSpPr>
          <p:nvPr>
            <p:ph idx="1"/>
          </p:nvPr>
        </p:nvSpPr>
        <p:spPr/>
        <p:txBody>
          <a:bodyPr>
            <a:normAutofit fontScale="77500" lnSpcReduction="20000"/>
          </a:bodyPr>
          <a:lstStyle/>
          <a:p>
            <a:r>
              <a:rPr lang="de-DE" b="1" dirty="0" smtClean="0"/>
              <a:t>E</a:t>
            </a:r>
            <a:r>
              <a:rPr lang="el-GR" b="1" dirty="0" smtClean="0"/>
              <a:t>Λ</a:t>
            </a:r>
            <a:r>
              <a:rPr lang="de-DE" b="1" dirty="0" smtClean="0"/>
              <a:t>OT </a:t>
            </a:r>
            <a:r>
              <a:rPr lang="de-DE" b="1" dirty="0"/>
              <a:t>402:2010</a:t>
            </a:r>
            <a:r>
              <a:rPr lang="de-DE" dirty="0"/>
              <a:t>, </a:t>
            </a:r>
            <a:r>
              <a:rPr lang="el-GR" dirty="0" smtClean="0"/>
              <a:t>Ορολογική Εργασία</a:t>
            </a:r>
            <a:r>
              <a:rPr lang="de-DE" dirty="0" smtClean="0"/>
              <a:t> </a:t>
            </a:r>
            <a:r>
              <a:rPr lang="de-DE" dirty="0"/>
              <a:t>– </a:t>
            </a:r>
            <a:r>
              <a:rPr lang="el-GR" dirty="0" smtClean="0"/>
              <a:t>Αρχές και μέθοδοι</a:t>
            </a:r>
            <a:r>
              <a:rPr lang="de-DE" dirty="0" smtClean="0"/>
              <a:t>. </a:t>
            </a:r>
            <a:endParaRPr lang="de-DE" dirty="0"/>
          </a:p>
          <a:p>
            <a:r>
              <a:rPr lang="de-DE" b="1" dirty="0" smtClean="0"/>
              <a:t>E</a:t>
            </a:r>
            <a:r>
              <a:rPr lang="el-GR" b="1" dirty="0" smtClean="0"/>
              <a:t>Λ</a:t>
            </a:r>
            <a:r>
              <a:rPr lang="de-DE" b="1" dirty="0" smtClean="0"/>
              <a:t>OT </a:t>
            </a:r>
            <a:r>
              <a:rPr lang="de-DE" b="1" dirty="0"/>
              <a:t>561-1:2006</a:t>
            </a:r>
            <a:r>
              <a:rPr lang="de-DE" dirty="0"/>
              <a:t>, </a:t>
            </a:r>
            <a:r>
              <a:rPr lang="el-GR" dirty="0"/>
              <a:t>Ορολογική Εργασία</a:t>
            </a:r>
            <a:r>
              <a:rPr lang="de-DE" dirty="0"/>
              <a:t> </a:t>
            </a:r>
            <a:r>
              <a:rPr lang="de-DE" dirty="0" smtClean="0"/>
              <a:t>– </a:t>
            </a:r>
            <a:r>
              <a:rPr lang="el-GR" dirty="0" smtClean="0"/>
              <a:t>Λεξιλόγιο</a:t>
            </a:r>
            <a:r>
              <a:rPr lang="de-DE" dirty="0" smtClean="0"/>
              <a:t> </a:t>
            </a:r>
            <a:r>
              <a:rPr lang="de-DE" dirty="0"/>
              <a:t>– </a:t>
            </a:r>
            <a:r>
              <a:rPr lang="el-GR" dirty="0" smtClean="0"/>
              <a:t>Μέρος</a:t>
            </a:r>
            <a:r>
              <a:rPr lang="de-DE" dirty="0" smtClean="0"/>
              <a:t> </a:t>
            </a:r>
            <a:r>
              <a:rPr lang="de-DE" dirty="0"/>
              <a:t>1: </a:t>
            </a:r>
            <a:r>
              <a:rPr lang="el-GR" dirty="0" smtClean="0"/>
              <a:t>Θεωρία και εφαρμογή.</a:t>
            </a:r>
            <a:endParaRPr lang="de-DE" dirty="0"/>
          </a:p>
          <a:p>
            <a:r>
              <a:rPr lang="de-DE" b="1" dirty="0" smtClean="0"/>
              <a:t>E</a:t>
            </a:r>
            <a:r>
              <a:rPr lang="el-GR" b="1" dirty="0"/>
              <a:t>Λ</a:t>
            </a:r>
            <a:r>
              <a:rPr lang="de-DE" b="1" dirty="0" smtClean="0"/>
              <a:t>OT </a:t>
            </a:r>
            <a:r>
              <a:rPr lang="de-DE" b="1" dirty="0"/>
              <a:t>743:2001 </a:t>
            </a:r>
            <a:r>
              <a:rPr lang="de-DE" dirty="0" smtClean="0"/>
              <a:t>(</a:t>
            </a:r>
            <a:r>
              <a:rPr lang="el-GR" dirty="0" err="1" smtClean="0"/>
              <a:t>β΄</a:t>
            </a:r>
            <a:r>
              <a:rPr lang="el-GR" dirty="0" smtClean="0"/>
              <a:t> έκδοση</a:t>
            </a:r>
            <a:r>
              <a:rPr lang="de-DE" dirty="0" smtClean="0"/>
              <a:t>), </a:t>
            </a:r>
            <a:r>
              <a:rPr lang="el-GR" dirty="0" smtClean="0"/>
              <a:t>Πληροφορίες και τεκμηρίωση </a:t>
            </a:r>
            <a:r>
              <a:rPr lang="de-DE" dirty="0" smtClean="0"/>
              <a:t>– </a:t>
            </a:r>
            <a:r>
              <a:rPr lang="el-GR" dirty="0" smtClean="0"/>
              <a:t>Μετατροπή των Ελληνικών χαρακτήρων με χαρακτήρες Λατινικούς</a:t>
            </a:r>
            <a:r>
              <a:rPr lang="de-DE" dirty="0" smtClean="0"/>
              <a:t>. </a:t>
            </a:r>
            <a:endParaRPr lang="de-DE" dirty="0"/>
          </a:p>
          <a:p>
            <a:r>
              <a:rPr lang="en-US" b="1" dirty="0"/>
              <a:t>ISO 704:2009</a:t>
            </a:r>
            <a:r>
              <a:rPr lang="en-US" dirty="0"/>
              <a:t>, Terminology work – Principles and methods. </a:t>
            </a:r>
          </a:p>
          <a:p>
            <a:r>
              <a:rPr lang="en-US" b="1" dirty="0"/>
              <a:t>ISO 704:2000</a:t>
            </a:r>
            <a:r>
              <a:rPr lang="en-US" dirty="0"/>
              <a:t>, Terminology work – Principles and methods. </a:t>
            </a:r>
          </a:p>
          <a:p>
            <a:r>
              <a:rPr lang="en-US" b="1" dirty="0"/>
              <a:t>ISO 10241-2:2012</a:t>
            </a:r>
            <a:r>
              <a:rPr lang="en-US" dirty="0"/>
              <a:t>, Terminological entries in standards – Part 2: Adoption of standardized terminological entries</a:t>
            </a:r>
            <a:r>
              <a:rPr lang="en-US" dirty="0" smtClean="0"/>
              <a:t>.</a:t>
            </a:r>
            <a:endParaRPr lang="el-GR" dirty="0"/>
          </a:p>
        </p:txBody>
      </p:sp>
    </p:spTree>
    <p:extLst>
      <p:ext uri="{BB962C8B-B14F-4D97-AF65-F5344CB8AC3E}">
        <p14:creationId xmlns:p14="http://schemas.microsoft.com/office/powerpoint/2010/main" xmlns="" val="2903253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bodyPr>
          <a:lstStyle/>
          <a:p>
            <a:r>
              <a:rPr lang="el-GR" b="1" dirty="0" smtClean="0"/>
              <a:t>Αρχές σχηματισμού όρων </a:t>
            </a:r>
            <a:r>
              <a:rPr lang="en-US" b="1" dirty="0" smtClean="0"/>
              <a:t>(ISO 70</a:t>
            </a:r>
            <a:r>
              <a:rPr lang="el-GR" b="1" dirty="0" smtClean="0"/>
              <a:t>4</a:t>
            </a:r>
            <a:r>
              <a:rPr lang="en-US" b="1" dirty="0" smtClean="0"/>
              <a:t>:20</a:t>
            </a:r>
            <a:r>
              <a:rPr lang="el-GR" b="1" dirty="0" smtClean="0"/>
              <a:t>09</a:t>
            </a:r>
            <a:r>
              <a:rPr lang="en-US" b="1" dirty="0" smtClean="0"/>
              <a:t>)</a:t>
            </a:r>
            <a:endParaRPr lang="el-GR" b="1" dirty="0"/>
          </a:p>
        </p:txBody>
      </p:sp>
      <p:sp>
        <p:nvSpPr>
          <p:cNvPr id="3" name="Θέση περιεχομένου 2"/>
          <p:cNvSpPr>
            <a:spLocks noGrp="1"/>
          </p:cNvSpPr>
          <p:nvPr>
            <p:ph idx="1"/>
          </p:nvPr>
        </p:nvSpPr>
        <p:spPr/>
        <p:txBody>
          <a:bodyPr/>
          <a:lstStyle/>
          <a:p>
            <a:pPr algn="just">
              <a:buFont typeface="Arial" charset="0"/>
              <a:buChar char="•"/>
            </a:pPr>
            <a:r>
              <a:rPr lang="el-GR" b="1" i="1" dirty="0" smtClean="0"/>
              <a:t>Διαφάνεια</a:t>
            </a:r>
          </a:p>
          <a:p>
            <a:pPr algn="just">
              <a:buFont typeface="Arial" charset="0"/>
              <a:buChar char="•"/>
            </a:pPr>
            <a:r>
              <a:rPr lang="el-GR" b="1" i="1" dirty="0" smtClean="0"/>
              <a:t>Συνέπεια</a:t>
            </a:r>
          </a:p>
          <a:p>
            <a:pPr algn="just">
              <a:buFont typeface="Arial" charset="0"/>
              <a:buChar char="•"/>
            </a:pPr>
            <a:r>
              <a:rPr lang="el-GR" b="1" i="1" dirty="0" smtClean="0"/>
              <a:t>Γλωσσική καταλληλότητα</a:t>
            </a:r>
          </a:p>
          <a:p>
            <a:pPr algn="just">
              <a:buFont typeface="Arial" charset="0"/>
              <a:buChar char="•"/>
            </a:pPr>
            <a:r>
              <a:rPr lang="el-GR" b="1" i="1" dirty="0" smtClean="0"/>
              <a:t>Γλωσσική οικονομία</a:t>
            </a:r>
          </a:p>
          <a:p>
            <a:pPr algn="just">
              <a:buFont typeface="Arial" charset="0"/>
              <a:buChar char="•"/>
            </a:pPr>
            <a:r>
              <a:rPr lang="el-GR" b="1" i="1" dirty="0" smtClean="0"/>
              <a:t>Παραγωγικότητα </a:t>
            </a:r>
            <a:r>
              <a:rPr lang="el-GR" b="1" i="1" dirty="0"/>
              <a:t>και </a:t>
            </a:r>
            <a:r>
              <a:rPr lang="el-GR" b="1" i="1" dirty="0" smtClean="0"/>
              <a:t>συνθετικότητα</a:t>
            </a:r>
          </a:p>
          <a:p>
            <a:pPr algn="just">
              <a:buFont typeface="Arial" charset="0"/>
              <a:buChar char="•"/>
            </a:pPr>
            <a:r>
              <a:rPr lang="el-GR" b="1" i="1" dirty="0" smtClean="0"/>
              <a:t>Γλωσσική ορθότητα</a:t>
            </a:r>
          </a:p>
          <a:p>
            <a:pPr algn="just">
              <a:buFont typeface="Arial" charset="0"/>
              <a:buChar char="•"/>
            </a:pPr>
            <a:r>
              <a:rPr lang="el-GR" b="1" i="1" dirty="0"/>
              <a:t>Γ</a:t>
            </a:r>
            <a:r>
              <a:rPr lang="el-GR" b="1" i="1" dirty="0" smtClean="0"/>
              <a:t>λωσσική </a:t>
            </a:r>
            <a:r>
              <a:rPr lang="el-GR" b="1" i="1" dirty="0"/>
              <a:t>εντοπιότητα</a:t>
            </a:r>
            <a:endParaRPr lang="el-GR" b="1" dirty="0"/>
          </a:p>
        </p:txBody>
      </p:sp>
    </p:spTree>
    <p:extLst>
      <p:ext uri="{BB962C8B-B14F-4D97-AF65-F5344CB8AC3E}">
        <p14:creationId xmlns:p14="http://schemas.microsoft.com/office/powerpoint/2010/main" xmlns="" val="1006571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b="1" dirty="0"/>
              <a:t/>
            </a:r>
            <a:br>
              <a:rPr lang="en-US" b="1" dirty="0"/>
            </a:br>
            <a:r>
              <a:rPr lang="el-GR" b="1" dirty="0" smtClean="0"/>
              <a:t>Διαφάνεια</a:t>
            </a:r>
            <a:br>
              <a:rPr lang="el-GR" b="1" dirty="0" smtClean="0"/>
            </a:br>
            <a:endParaRPr lang="el-GR" dirty="0"/>
          </a:p>
        </p:txBody>
      </p:sp>
      <p:sp>
        <p:nvSpPr>
          <p:cNvPr id="3" name="Θέση περιεχομένου 2"/>
          <p:cNvSpPr>
            <a:spLocks noGrp="1"/>
          </p:cNvSpPr>
          <p:nvPr>
            <p:ph idx="1"/>
          </p:nvPr>
        </p:nvSpPr>
        <p:spPr>
          <a:solidFill>
            <a:srgbClr val="FFFF00"/>
          </a:solidFill>
        </p:spPr>
        <p:txBody>
          <a:bodyPr/>
          <a:lstStyle/>
          <a:p>
            <a:r>
              <a:rPr lang="el-GR" b="1" dirty="0"/>
              <a:t>νόμος της ηλεκτρικής </a:t>
            </a:r>
            <a:r>
              <a:rPr lang="el-GR" b="1" dirty="0" smtClean="0"/>
              <a:t>ροής</a:t>
            </a:r>
          </a:p>
          <a:p>
            <a:pPr lvl="1"/>
            <a:r>
              <a:rPr lang="el-GR" dirty="0" smtClean="0"/>
              <a:t>αντί</a:t>
            </a:r>
          </a:p>
          <a:p>
            <a:r>
              <a:rPr lang="el-GR" b="1" dirty="0" smtClean="0"/>
              <a:t>νόμος </a:t>
            </a:r>
            <a:r>
              <a:rPr lang="el-GR" b="1" dirty="0"/>
              <a:t>του </a:t>
            </a:r>
            <a:r>
              <a:rPr lang="en-US" b="1" dirty="0"/>
              <a:t>Gauss</a:t>
            </a:r>
            <a:endParaRPr lang="el-GR" dirty="0"/>
          </a:p>
        </p:txBody>
      </p:sp>
    </p:spTree>
    <p:extLst>
      <p:ext uri="{BB962C8B-B14F-4D97-AF65-F5344CB8AC3E}">
        <p14:creationId xmlns:p14="http://schemas.microsoft.com/office/powerpoint/2010/main" xmlns="" val="3344946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AU" b="1" dirty="0" err="1" smtClean="0"/>
              <a:t>Συνέ</a:t>
            </a:r>
            <a:r>
              <a:rPr lang="en-AU" b="1" dirty="0" smtClean="0"/>
              <a:t>πεια</a:t>
            </a:r>
            <a:endParaRPr lang="el-GR" b="1" dirty="0"/>
          </a:p>
        </p:txBody>
      </p:sp>
      <p:sp>
        <p:nvSpPr>
          <p:cNvPr id="3" name="Θέση περιεχομένου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r>
              <a:rPr lang="el-GR" dirty="0" smtClean="0"/>
              <a:t>Αφού</a:t>
            </a:r>
          </a:p>
          <a:p>
            <a:pPr lvl="1"/>
            <a:r>
              <a:rPr lang="en-US" b="1" dirty="0" smtClean="0"/>
              <a:t>s</a:t>
            </a:r>
            <a:r>
              <a:rPr lang="el-GR" b="1" dirty="0" err="1" smtClean="0"/>
              <a:t>oftware</a:t>
            </a:r>
            <a:r>
              <a:rPr lang="el-GR" b="1" dirty="0" smtClean="0"/>
              <a:t> = </a:t>
            </a:r>
            <a:r>
              <a:rPr lang="el-GR" b="1" i="1" dirty="0" smtClean="0"/>
              <a:t>λογισμικό</a:t>
            </a:r>
          </a:p>
          <a:p>
            <a:r>
              <a:rPr lang="el-GR" dirty="0" smtClean="0"/>
              <a:t>Τότε και</a:t>
            </a:r>
          </a:p>
          <a:p>
            <a:pPr lvl="1"/>
            <a:r>
              <a:rPr lang="en-US" b="1" dirty="0" smtClean="0"/>
              <a:t>hardware = </a:t>
            </a:r>
            <a:r>
              <a:rPr lang="el-GR" b="1" i="1" dirty="0" err="1" smtClean="0"/>
              <a:t>υλισμικό</a:t>
            </a:r>
            <a:endParaRPr lang="el-GR" b="1" i="1" dirty="0" smtClean="0"/>
          </a:p>
          <a:p>
            <a:pPr lvl="1"/>
            <a:r>
              <a:rPr lang="el-GR" b="1" dirty="0" err="1"/>
              <a:t>freeware</a:t>
            </a:r>
            <a:r>
              <a:rPr lang="el-GR" dirty="0"/>
              <a:t> </a:t>
            </a:r>
            <a:r>
              <a:rPr lang="el-GR" dirty="0" smtClean="0"/>
              <a:t> = </a:t>
            </a:r>
            <a:r>
              <a:rPr lang="el-GR" b="1" i="1" dirty="0" err="1" smtClean="0"/>
              <a:t>δωρισμικό</a:t>
            </a:r>
            <a:endParaRPr lang="el-GR" b="1" i="1" dirty="0" smtClean="0"/>
          </a:p>
          <a:p>
            <a:pPr lvl="1"/>
            <a:r>
              <a:rPr lang="el-GR" b="1" dirty="0" err="1" smtClean="0"/>
              <a:t>shareware</a:t>
            </a:r>
            <a:r>
              <a:rPr lang="el-GR" b="1" dirty="0" smtClean="0"/>
              <a:t> = </a:t>
            </a:r>
            <a:r>
              <a:rPr lang="el-GR" b="1" i="1" dirty="0" err="1" smtClean="0"/>
              <a:t>μερισμικό</a:t>
            </a:r>
            <a:endParaRPr lang="el-GR" b="1" i="1" dirty="0" smtClean="0"/>
          </a:p>
          <a:p>
            <a:pPr marL="0" indent="0">
              <a:buNone/>
            </a:pPr>
            <a:r>
              <a:rPr lang="el-GR" b="1" dirty="0" smtClean="0"/>
              <a:t>		</a:t>
            </a:r>
            <a:r>
              <a:rPr lang="el-GR" dirty="0" smtClean="0"/>
              <a:t>κ.λπ</a:t>
            </a:r>
            <a:r>
              <a:rPr lang="el-GR" dirty="0"/>
              <a:t>.</a:t>
            </a:r>
          </a:p>
        </p:txBody>
      </p:sp>
    </p:spTree>
    <p:extLst>
      <p:ext uri="{BB962C8B-B14F-4D97-AF65-F5344CB8AC3E}">
        <p14:creationId xmlns:p14="http://schemas.microsoft.com/office/powerpoint/2010/main" xmlns="" val="3738412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r>
              <a:rPr lang="en-AU" b="1" dirty="0" err="1"/>
              <a:t>Γλωσσική</a:t>
            </a:r>
            <a:r>
              <a:rPr lang="en-AU" b="1" dirty="0"/>
              <a:t> </a:t>
            </a:r>
            <a:r>
              <a:rPr lang="en-AU" b="1" dirty="0" smtClean="0"/>
              <a:t>κατα</a:t>
            </a:r>
            <a:r>
              <a:rPr lang="en-AU" b="1" dirty="0" err="1" smtClean="0"/>
              <a:t>λληλότητ</a:t>
            </a:r>
            <a:r>
              <a:rPr lang="en-AU" b="1" dirty="0" smtClean="0"/>
              <a:t>α</a:t>
            </a:r>
            <a:endParaRPr lang="el-GR" b="1" dirty="0"/>
          </a:p>
        </p:txBody>
      </p:sp>
      <p:sp>
        <p:nvSpPr>
          <p:cNvPr id="3" name="Θέση περιεχομένου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r>
              <a:rPr lang="el-GR" dirty="0" smtClean="0"/>
              <a:t>Όχι</a:t>
            </a:r>
          </a:p>
          <a:p>
            <a:pPr lvl="1"/>
            <a:r>
              <a:rPr lang="el-GR" b="1" dirty="0" smtClean="0"/>
              <a:t>σεισμογενής περιοχή, ατομική ενέργεια</a:t>
            </a:r>
          </a:p>
          <a:p>
            <a:r>
              <a:rPr lang="el-GR" dirty="0" smtClean="0"/>
              <a:t>Αλλά</a:t>
            </a:r>
          </a:p>
          <a:p>
            <a:pPr lvl="1"/>
            <a:r>
              <a:rPr lang="el-GR" b="1" dirty="0" smtClean="0"/>
              <a:t>σεισμογόνος περιοχή, πυρηνική ενέργεια</a:t>
            </a:r>
            <a:endParaRPr lang="el-GR" b="1" dirty="0"/>
          </a:p>
        </p:txBody>
      </p:sp>
    </p:spTree>
    <p:extLst>
      <p:ext uri="{BB962C8B-B14F-4D97-AF65-F5344CB8AC3E}">
        <p14:creationId xmlns:p14="http://schemas.microsoft.com/office/powerpoint/2010/main" xmlns="" val="300524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el-GR" b="1" dirty="0" smtClean="0"/>
              <a:t/>
            </a:r>
            <a:br>
              <a:rPr lang="el-GR" b="1" dirty="0" smtClean="0"/>
            </a:br>
            <a:r>
              <a:rPr lang="el-GR" b="1" dirty="0" smtClean="0"/>
              <a:t>Γλωσσική οικονομία</a:t>
            </a:r>
            <a:r>
              <a:rPr lang="el-GR" b="1" dirty="0"/>
              <a:t/>
            </a:r>
            <a:br>
              <a:rPr lang="el-GR" b="1" dirty="0"/>
            </a:br>
            <a:endParaRPr lang="el-GR" dirty="0"/>
          </a:p>
        </p:txBody>
      </p:sp>
      <p:sp>
        <p:nvSpPr>
          <p:cNvPr id="3" name="Θέση περιεχομένου 2"/>
          <p:cNvSpPr>
            <a:spLocks noGrp="1"/>
          </p:cNvSpPr>
          <p:nvPr>
            <p:ph idx="1"/>
          </p:nvPr>
        </p:nvSpPr>
        <p:spPr/>
        <p:txBody>
          <a:bodyPr>
            <a:noAutofit/>
          </a:bodyPr>
          <a:lstStyle/>
          <a:p>
            <a:r>
              <a:rPr lang="el-GR" dirty="0" smtClean="0"/>
              <a:t>Όχι</a:t>
            </a:r>
          </a:p>
          <a:p>
            <a:pPr lvl="1"/>
            <a:r>
              <a:rPr lang="en-US" b="1" dirty="0" smtClean="0"/>
              <a:t>terminological </a:t>
            </a:r>
            <a:r>
              <a:rPr lang="en-US" b="1" dirty="0"/>
              <a:t>data </a:t>
            </a:r>
            <a:r>
              <a:rPr lang="en-US" b="1" dirty="0" smtClean="0"/>
              <a:t>bank</a:t>
            </a:r>
            <a:endParaRPr lang="el-GR" b="1" dirty="0" smtClean="0"/>
          </a:p>
          <a:p>
            <a:r>
              <a:rPr lang="el-GR" dirty="0" smtClean="0"/>
              <a:t>Αλλά</a:t>
            </a:r>
          </a:p>
          <a:p>
            <a:pPr lvl="1"/>
            <a:r>
              <a:rPr lang="en-US" b="1" dirty="0" smtClean="0"/>
              <a:t>term</a:t>
            </a:r>
            <a:r>
              <a:rPr lang="el-GR" b="1" dirty="0" smtClean="0"/>
              <a:t> </a:t>
            </a:r>
            <a:r>
              <a:rPr lang="en-US" b="1" dirty="0" smtClean="0"/>
              <a:t>bank</a:t>
            </a:r>
            <a:endParaRPr lang="el-GR" b="1" dirty="0"/>
          </a:p>
          <a:p>
            <a:pPr marL="342900" lvl="1" indent="-342900">
              <a:buFont typeface="Arial" pitchFamily="34" charset="0"/>
              <a:buChar char="•"/>
            </a:pPr>
            <a:r>
              <a:rPr lang="el-GR" sz="3200" dirty="0" smtClean="0"/>
              <a:t>Όχι</a:t>
            </a:r>
          </a:p>
          <a:p>
            <a:pPr marL="742950" lvl="2" indent="-342900"/>
            <a:r>
              <a:rPr lang="el-GR" b="1" i="1" dirty="0" smtClean="0"/>
              <a:t>τηλεφωνία </a:t>
            </a:r>
            <a:r>
              <a:rPr lang="el-GR" b="1" i="1" dirty="0"/>
              <a:t>με κινητά </a:t>
            </a:r>
            <a:r>
              <a:rPr lang="el-GR" b="1" i="1" dirty="0" smtClean="0"/>
              <a:t>τηλέφωνα</a:t>
            </a:r>
          </a:p>
          <a:p>
            <a:pPr marL="342900" lvl="1" indent="-342900">
              <a:buFont typeface="Arial" pitchFamily="34" charset="0"/>
              <a:buChar char="•"/>
            </a:pPr>
            <a:r>
              <a:rPr lang="el-GR" sz="3200" dirty="0" smtClean="0"/>
              <a:t>Αλλά</a:t>
            </a:r>
          </a:p>
          <a:p>
            <a:pPr marL="742950" lvl="2" indent="-342900"/>
            <a:r>
              <a:rPr lang="el-GR" b="1" i="1" dirty="0"/>
              <a:t>κινητή </a:t>
            </a:r>
            <a:r>
              <a:rPr lang="el-GR" b="1" i="1" dirty="0" smtClean="0"/>
              <a:t>τηλεφωνία</a:t>
            </a:r>
            <a:endParaRPr lang="el-GR" dirty="0"/>
          </a:p>
        </p:txBody>
      </p:sp>
    </p:spTree>
    <p:extLst>
      <p:ext uri="{BB962C8B-B14F-4D97-AF65-F5344CB8AC3E}">
        <p14:creationId xmlns:p14="http://schemas.microsoft.com/office/powerpoint/2010/main" xmlns="" val="3983994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AU" b="1" dirty="0"/>
              <a:t>Παρα</a:t>
            </a:r>
            <a:r>
              <a:rPr lang="en-AU" b="1" dirty="0" err="1"/>
              <a:t>γωγικότητ</a:t>
            </a:r>
            <a:r>
              <a:rPr lang="en-AU" b="1" dirty="0"/>
              <a:t>α και </a:t>
            </a:r>
            <a:r>
              <a:rPr lang="en-AU" b="1" dirty="0" smtClean="0"/>
              <a:t>συνθετικότητα</a:t>
            </a:r>
            <a:endParaRPr lang="el-GR" b="1" dirty="0"/>
          </a:p>
        </p:txBody>
      </p:sp>
      <p:sp>
        <p:nvSpPr>
          <p:cNvPr id="3" name="Θέση περιεχομένου 2"/>
          <p:cNvSpPr>
            <a:spLocks noGrp="1"/>
          </p:cNvSpPr>
          <p:nvPr>
            <p:ph idx="1"/>
          </p:nvPr>
        </p:nvSpPr>
        <p:spPr/>
        <p:txBody>
          <a:bodyPr>
            <a:normAutofit/>
          </a:bodyPr>
          <a:lstStyle/>
          <a:p>
            <a:r>
              <a:rPr lang="el-GR" b="1" dirty="0" err="1"/>
              <a:t>bit</a:t>
            </a:r>
            <a:r>
              <a:rPr lang="el-GR" b="1" dirty="0"/>
              <a:t> </a:t>
            </a:r>
            <a:r>
              <a:rPr lang="el-GR" dirty="0"/>
              <a:t>{ουσιαστικό}	</a:t>
            </a:r>
            <a:r>
              <a:rPr lang="el-GR" dirty="0" smtClean="0"/>
              <a:t>(</a:t>
            </a:r>
            <a:r>
              <a:rPr lang="en-US" dirty="0" smtClean="0"/>
              <a:t>&lt; binary digit</a:t>
            </a:r>
            <a:r>
              <a:rPr lang="el-GR" dirty="0" smtClean="0"/>
              <a:t>) =</a:t>
            </a:r>
            <a:r>
              <a:rPr lang="el-GR" dirty="0"/>
              <a:t>	</a:t>
            </a:r>
            <a:r>
              <a:rPr lang="el-GR" b="1" i="1" dirty="0" err="1" smtClean="0"/>
              <a:t>δυφίο</a:t>
            </a:r>
            <a:r>
              <a:rPr lang="en-US" b="1" i="1" dirty="0" smtClean="0"/>
              <a:t> </a:t>
            </a:r>
            <a:r>
              <a:rPr lang="en-US" dirty="0" smtClean="0"/>
              <a:t>(&lt; </a:t>
            </a:r>
            <a:r>
              <a:rPr lang="el-GR" dirty="0" smtClean="0"/>
              <a:t>δυαδικό ψηφίο</a:t>
            </a:r>
            <a:r>
              <a:rPr lang="en-US" dirty="0" smtClean="0"/>
              <a:t>)</a:t>
            </a:r>
            <a:endParaRPr lang="el-GR" dirty="0" smtClean="0"/>
          </a:p>
          <a:p>
            <a:pPr lvl="1"/>
            <a:r>
              <a:rPr lang="en-US" b="1" dirty="0"/>
              <a:t>bit</a:t>
            </a:r>
            <a:r>
              <a:rPr lang="el-GR" b="1" dirty="0"/>
              <a:t>-</a:t>
            </a:r>
            <a:r>
              <a:rPr lang="en-US" b="1" dirty="0"/>
              <a:t>orientation</a:t>
            </a:r>
            <a:r>
              <a:rPr lang="el-GR" b="1" dirty="0"/>
              <a:t>	</a:t>
            </a:r>
            <a:r>
              <a:rPr lang="el-GR" dirty="0"/>
              <a:t>=	</a:t>
            </a:r>
            <a:r>
              <a:rPr lang="el-GR" b="1" i="1" dirty="0" err="1" smtClean="0"/>
              <a:t>δυφιοστρέφεια</a:t>
            </a:r>
            <a:endParaRPr lang="el-GR" dirty="0"/>
          </a:p>
          <a:p>
            <a:r>
              <a:rPr lang="el-GR" b="1" dirty="0" err="1"/>
              <a:t>bit</a:t>
            </a:r>
            <a:r>
              <a:rPr lang="el-GR" b="1" dirty="0"/>
              <a:t> </a:t>
            </a:r>
            <a:r>
              <a:rPr lang="el-GR" dirty="0"/>
              <a:t>{</a:t>
            </a:r>
            <a:r>
              <a:rPr lang="el-GR" dirty="0" err="1"/>
              <a:t>επιθετ</a:t>
            </a:r>
            <a:r>
              <a:rPr lang="el-GR" dirty="0"/>
              <a:t>. προσδ.}	=	</a:t>
            </a:r>
            <a:r>
              <a:rPr lang="el-GR" b="1" i="1" dirty="0" err="1" smtClean="0"/>
              <a:t>δυφιακός</a:t>
            </a:r>
            <a:endParaRPr lang="el-GR" b="1" i="1" dirty="0" smtClean="0"/>
          </a:p>
          <a:p>
            <a:pPr lvl="1"/>
            <a:r>
              <a:rPr lang="el-GR" b="1" dirty="0" err="1"/>
              <a:t>bit</a:t>
            </a:r>
            <a:r>
              <a:rPr lang="el-GR" b="1" dirty="0"/>
              <a:t> </a:t>
            </a:r>
            <a:r>
              <a:rPr lang="el-GR" b="1" dirty="0" err="1"/>
              <a:t>error</a:t>
            </a:r>
            <a:r>
              <a:rPr lang="el-GR" b="1" dirty="0"/>
              <a:t>	</a:t>
            </a:r>
            <a:r>
              <a:rPr lang="el-GR" dirty="0"/>
              <a:t>=	</a:t>
            </a:r>
            <a:r>
              <a:rPr lang="el-GR" b="1" i="1" dirty="0" err="1"/>
              <a:t>δυφιακό</a:t>
            </a:r>
            <a:r>
              <a:rPr lang="el-GR" b="1" i="1" dirty="0"/>
              <a:t> </a:t>
            </a:r>
            <a:r>
              <a:rPr lang="el-GR" b="1" i="1" dirty="0" smtClean="0"/>
              <a:t>σφάλμα</a:t>
            </a:r>
            <a:endParaRPr lang="el-GR" dirty="0"/>
          </a:p>
        </p:txBody>
      </p:sp>
    </p:spTree>
    <p:extLst>
      <p:ext uri="{BB962C8B-B14F-4D97-AF65-F5344CB8AC3E}">
        <p14:creationId xmlns:p14="http://schemas.microsoft.com/office/powerpoint/2010/main" xmlns="" val="1034979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marL="0" indent="0" algn="ctr">
              <a:buNone/>
            </a:pPr>
            <a:endParaRPr lang="el-GR" sz="4500" b="1" dirty="0" smtClean="0"/>
          </a:p>
          <a:p>
            <a:pPr marL="0" indent="0" algn="ctr">
              <a:buNone/>
            </a:pPr>
            <a:r>
              <a:rPr lang="el-GR" sz="4500" b="1" dirty="0" smtClean="0"/>
              <a:t>1. Θεμελιώδεις έννοιες της Επιστήμης της Ορολογίας</a:t>
            </a:r>
            <a:r>
              <a:rPr lang="el-GR" sz="4500" b="1" dirty="0"/>
              <a:t/>
            </a:r>
            <a:br>
              <a:rPr lang="el-GR" sz="4500" b="1" dirty="0"/>
            </a:br>
            <a:endParaRPr lang="el-GR" sz="4500" dirty="0"/>
          </a:p>
        </p:txBody>
      </p:sp>
    </p:spTree>
    <p:extLst>
      <p:ext uri="{BB962C8B-B14F-4D97-AF65-F5344CB8AC3E}">
        <p14:creationId xmlns:p14="http://schemas.microsoft.com/office/powerpoint/2010/main" xmlns="" val="46460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FF00"/>
          </a:solidFill>
        </p:spPr>
        <p:txBody>
          <a:bodyPr>
            <a:normAutofit/>
          </a:bodyPr>
          <a:lstStyle/>
          <a:p>
            <a:r>
              <a:rPr lang="en-AU" b="1" dirty="0" err="1"/>
              <a:t>Γλωσσική</a:t>
            </a:r>
            <a:r>
              <a:rPr lang="en-AU" b="1" dirty="0"/>
              <a:t> </a:t>
            </a:r>
            <a:r>
              <a:rPr lang="en-AU" b="1" dirty="0" err="1" smtClean="0"/>
              <a:t>ορθότητ</a:t>
            </a:r>
            <a:r>
              <a:rPr lang="en-AU" b="1" dirty="0" smtClean="0"/>
              <a:t>α</a:t>
            </a:r>
            <a:endParaRPr lang="el-GR" b="1" dirty="0"/>
          </a:p>
        </p:txBody>
      </p:sp>
      <p:sp>
        <p:nvSpPr>
          <p:cNvPr id="3" name="Θέση περιεχομένου 2"/>
          <p:cNvSpPr>
            <a:spLocks noGrp="1"/>
          </p:cNvSpPr>
          <p:nvPr>
            <p:ph idx="1"/>
          </p:nvPr>
        </p:nvSpPr>
        <p:spPr>
          <a:solidFill>
            <a:srgbClr val="FFC000"/>
          </a:solidFill>
        </p:spPr>
        <p:txBody>
          <a:bodyPr>
            <a:normAutofit/>
          </a:bodyPr>
          <a:lstStyle/>
          <a:p>
            <a:r>
              <a:rPr lang="en-US" b="1" dirty="0"/>
              <a:t>meta</a:t>
            </a:r>
            <a:r>
              <a:rPr lang="el-GR" b="1" dirty="0"/>
              <a:t>-</a:t>
            </a:r>
            <a:r>
              <a:rPr lang="en-US" b="1" dirty="0"/>
              <a:t>language </a:t>
            </a:r>
            <a:r>
              <a:rPr lang="el-GR" dirty="0"/>
              <a:t>&lt;</a:t>
            </a:r>
            <a:r>
              <a:rPr lang="el-GR" dirty="0" smtClean="0"/>
              <a:t>Γλωσσολογία&gt;</a:t>
            </a:r>
            <a:r>
              <a:rPr lang="en-US" dirty="0" smtClean="0"/>
              <a:t>:</a:t>
            </a:r>
            <a:endParaRPr lang="el-GR" dirty="0" smtClean="0"/>
          </a:p>
          <a:p>
            <a:pPr lvl="1"/>
            <a:r>
              <a:rPr lang="el-GR" dirty="0" smtClean="0"/>
              <a:t>ο </a:t>
            </a:r>
            <a:r>
              <a:rPr lang="el-GR" dirty="0"/>
              <a:t>όρος </a:t>
            </a:r>
            <a:r>
              <a:rPr lang="el-GR" b="1" dirty="0" err="1"/>
              <a:t>μετάγλωσσα</a:t>
            </a:r>
            <a:r>
              <a:rPr lang="el-GR" b="1" dirty="0"/>
              <a:t> </a:t>
            </a:r>
            <a:r>
              <a:rPr lang="el-GR" dirty="0"/>
              <a:t>είναι μορφολογικά ορθότερος από τον όρο </a:t>
            </a:r>
            <a:r>
              <a:rPr lang="el-GR" b="1" dirty="0" smtClean="0"/>
              <a:t>μεταγλώσσα</a:t>
            </a:r>
          </a:p>
          <a:p>
            <a:pPr lvl="1"/>
            <a:r>
              <a:rPr lang="el-GR" dirty="0" smtClean="0"/>
              <a:t>πβ. </a:t>
            </a:r>
            <a:r>
              <a:rPr lang="el-GR" b="1" dirty="0" smtClean="0"/>
              <a:t>ατμόσφαιρα </a:t>
            </a:r>
            <a:r>
              <a:rPr lang="el-GR" dirty="0" smtClean="0"/>
              <a:t>και όχι </a:t>
            </a:r>
            <a:r>
              <a:rPr lang="el-GR" b="1" dirty="0" smtClean="0"/>
              <a:t>*</a:t>
            </a:r>
            <a:r>
              <a:rPr lang="el-GR" b="1" dirty="0" err="1" smtClean="0"/>
              <a:t>ατμοσφαίρα</a:t>
            </a:r>
            <a:endParaRPr lang="el-GR" dirty="0"/>
          </a:p>
        </p:txBody>
      </p:sp>
    </p:spTree>
    <p:extLst>
      <p:ext uri="{BB962C8B-B14F-4D97-AF65-F5344CB8AC3E}">
        <p14:creationId xmlns:p14="http://schemas.microsoft.com/office/powerpoint/2010/main" xmlns="" val="1107960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en-AU" b="1" dirty="0" err="1"/>
              <a:t>Γλωσσική</a:t>
            </a:r>
            <a:r>
              <a:rPr lang="en-AU" b="1" dirty="0"/>
              <a:t> </a:t>
            </a:r>
            <a:r>
              <a:rPr lang="en-AU" b="1" dirty="0" err="1" smtClean="0"/>
              <a:t>εντο</a:t>
            </a:r>
            <a:r>
              <a:rPr lang="en-AU" b="1" dirty="0" smtClean="0"/>
              <a:t>πιότητα</a:t>
            </a:r>
            <a:endParaRPr lang="el-GR" b="1" dirty="0"/>
          </a:p>
        </p:txBody>
      </p:sp>
      <p:sp>
        <p:nvSpPr>
          <p:cNvPr id="3" name="Θέση περιεχομένου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marL="342900" lvl="1" indent="-342900">
              <a:buFont typeface="Arial" pitchFamily="34" charset="0"/>
              <a:buChar char="•"/>
            </a:pPr>
            <a:r>
              <a:rPr lang="el-GR" sz="3500" dirty="0" smtClean="0"/>
              <a:t>Όχι</a:t>
            </a:r>
          </a:p>
          <a:p>
            <a:pPr marL="742950" lvl="2" indent="-342900"/>
            <a:r>
              <a:rPr lang="en-US" sz="3500" b="1" dirty="0"/>
              <a:t>s</a:t>
            </a:r>
            <a:r>
              <a:rPr lang="el-GR" sz="3500" b="1" dirty="0" err="1" smtClean="0"/>
              <a:t>oftware</a:t>
            </a:r>
            <a:endParaRPr lang="el-GR" sz="3500" b="1" dirty="0" smtClean="0"/>
          </a:p>
          <a:p>
            <a:pPr marL="342900" lvl="1" indent="-342900">
              <a:buFont typeface="Arial" pitchFamily="34" charset="0"/>
              <a:buChar char="•"/>
            </a:pPr>
            <a:r>
              <a:rPr lang="el-GR" sz="3500" dirty="0" smtClean="0"/>
              <a:t>Αλλά</a:t>
            </a:r>
            <a:endParaRPr lang="el-GR" sz="3500" dirty="0"/>
          </a:p>
          <a:p>
            <a:pPr marL="742950" lvl="2" indent="-342900"/>
            <a:r>
              <a:rPr lang="el-GR" sz="3500" b="1" dirty="0" smtClean="0"/>
              <a:t>λογισμικό</a:t>
            </a:r>
            <a:endParaRPr lang="el-GR" sz="3500" b="1" dirty="0"/>
          </a:p>
          <a:p>
            <a:endParaRPr lang="el-GR" sz="3500" dirty="0"/>
          </a:p>
        </p:txBody>
      </p:sp>
    </p:spTree>
    <p:extLst>
      <p:ext uri="{BB962C8B-B14F-4D97-AF65-F5344CB8AC3E}">
        <p14:creationId xmlns:p14="http://schemas.microsoft.com/office/powerpoint/2010/main" xmlns="" val="2955144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r>
              <a:rPr lang="el-GR" b="1" dirty="0" smtClean="0"/>
              <a:t/>
            </a:r>
            <a:br>
              <a:rPr lang="el-GR" b="1" dirty="0" smtClean="0"/>
            </a:br>
            <a:r>
              <a:rPr lang="el-GR" b="1" dirty="0" smtClean="0"/>
              <a:t>Φύλλο </a:t>
            </a:r>
            <a:r>
              <a:rPr lang="el-GR" b="1" dirty="0"/>
              <a:t>Ανάλυσης Όρου </a:t>
            </a:r>
            <a:r>
              <a:rPr lang="el-GR" b="1" dirty="0" smtClean="0"/>
              <a:t>(</a:t>
            </a:r>
            <a:r>
              <a:rPr lang="el-GR" b="1" dirty="0"/>
              <a:t>1</a:t>
            </a:r>
            <a:r>
              <a:rPr lang="el-GR" b="1" dirty="0" smtClean="0"/>
              <a:t>)</a:t>
            </a:r>
            <a:r>
              <a:rPr lang="el-GR" b="1" dirty="0"/>
              <a:t/>
            </a:r>
            <a:br>
              <a:rPr lang="el-GR" b="1" dirty="0"/>
            </a:br>
            <a:endParaRPr lang="el-GR" dirty="0"/>
          </a:p>
        </p:txBody>
      </p:sp>
      <p:sp>
        <p:nvSpPr>
          <p:cNvPr id="3" name="Θέση περιεχομένου 2"/>
          <p:cNvSpPr>
            <a:spLocks noGrp="1"/>
          </p:cNvSpPr>
          <p:nvPr>
            <p:ph idx="1"/>
          </p:nvPr>
        </p:nvSpPr>
        <p:spPr/>
        <p:txBody>
          <a:bodyPr>
            <a:normAutofit fontScale="62500" lnSpcReduction="20000"/>
          </a:bodyPr>
          <a:lstStyle/>
          <a:p>
            <a:pPr marL="0" indent="0" algn="just">
              <a:buNone/>
            </a:pPr>
            <a:r>
              <a:rPr lang="el-GR" dirty="0"/>
              <a:t>Ως </a:t>
            </a:r>
            <a:r>
              <a:rPr lang="el-GR" dirty="0" err="1"/>
              <a:t>πάροχος</a:t>
            </a:r>
            <a:r>
              <a:rPr lang="el-GR" dirty="0"/>
              <a:t> περιεχομένου (</a:t>
            </a:r>
            <a:r>
              <a:rPr lang="en-US" dirty="0"/>
              <a:t>content provider</a:t>
            </a:r>
            <a:r>
              <a:rPr lang="el-GR" dirty="0"/>
              <a:t>) σε μια εξειδικευμένη γλώσσα, ο ορολόγος που είναι υπεύθυνος για ένα συγκεκριμένο θεματικό πεδίο πρέπει να εξασφαλίζει ότι τα </a:t>
            </a:r>
            <a:r>
              <a:rPr lang="el-GR" dirty="0" smtClean="0"/>
              <a:t>δεδομένα που </a:t>
            </a:r>
            <a:r>
              <a:rPr lang="el-GR" dirty="0"/>
              <a:t>παρέχονται στους χρήστες της ορολογίας είναι συνεκτικά, ενημερωμένα, και πληρούν τα πρότυπα ποιότητας. Είτε εργάζεται μόνος του είτε υπό την επίβλεψη αναθεωρητή, ο ορολόγος πρέπει να κατέχει τους κανόνες σχετικά με την παρουσίαση των δεδομένων ορολογίας με σκοπό τη διανομή και χρήση τους σε δεδομένη υπηρεσία ή εταιρεία</a:t>
            </a:r>
            <a:r>
              <a:rPr lang="el-GR" dirty="0" smtClean="0"/>
              <a:t>. Ο </a:t>
            </a:r>
            <a:r>
              <a:rPr lang="el-GR" dirty="0"/>
              <a:t>κύριος τρόπος καταγραφής ορολογικών δεδομένων είναι το φύλλο ανάλυσης </a:t>
            </a:r>
            <a:r>
              <a:rPr lang="el-GR" dirty="0" smtClean="0"/>
              <a:t>όρου· </a:t>
            </a:r>
            <a:r>
              <a:rPr lang="el-GR" dirty="0"/>
              <a:t>τα </a:t>
            </a:r>
            <a:r>
              <a:rPr lang="el-GR" dirty="0" smtClean="0"/>
              <a:t>φύλλα ανάλυσης όρου </a:t>
            </a:r>
            <a:r>
              <a:rPr lang="el-GR" dirty="0"/>
              <a:t>τηρούνται πλέον ηλεκτρονικά. Τα ελάχιστα δεδομένα που πρέπει να περιλαμβάνει ένα </a:t>
            </a:r>
            <a:r>
              <a:rPr lang="el-GR" dirty="0" smtClean="0"/>
              <a:t>φύλλο </a:t>
            </a:r>
            <a:r>
              <a:rPr lang="el-GR" dirty="0"/>
              <a:t>ανάλυσης όρου</a:t>
            </a:r>
            <a:r>
              <a:rPr lang="el-GR" dirty="0" smtClean="0"/>
              <a:t>, </a:t>
            </a:r>
            <a:r>
              <a:rPr lang="el-GR" dirty="0"/>
              <a:t>τα δεδομένα που επιλέγονται και παρουσιάζονται πρέπει να πληροφορούν το χρήστη για τα θεματικά πεδία στα οποία εμπίπτει η εκάστοτε έννοια, για τις γλώσσες στις οποίες </a:t>
            </a:r>
            <a:r>
              <a:rPr lang="el-GR" dirty="0" err="1"/>
              <a:t>κατασημαίνεται</a:t>
            </a:r>
            <a:r>
              <a:rPr lang="el-GR" dirty="0"/>
              <a:t> η έννοια, για τους όρους που ορίζουν την έννοια σε καθεμιά από αυτές τις γλώσσες, για τον ορισμό της έννοιας (ή οποιοδήποτε άλλο είδος </a:t>
            </a:r>
            <a:r>
              <a:rPr lang="el-GR" dirty="0" err="1"/>
              <a:t>κειμενικής</a:t>
            </a:r>
            <a:r>
              <a:rPr lang="el-GR" dirty="0"/>
              <a:t> υποστήριξης), καθώς και για τις πηγές που τεκμηριώνουν αυτές τις πληροφορίες. </a:t>
            </a:r>
            <a:r>
              <a:rPr lang="en-US" dirty="0" smtClean="0"/>
              <a:t>(Pavel</a:t>
            </a:r>
            <a:r>
              <a:rPr lang="el-GR" dirty="0" smtClean="0"/>
              <a:t> &amp; </a:t>
            </a:r>
            <a:r>
              <a:rPr lang="en-US" dirty="0" err="1" smtClean="0"/>
              <a:t>Nolet</a:t>
            </a:r>
            <a:r>
              <a:rPr lang="el-GR" dirty="0" smtClean="0"/>
              <a:t> 2001</a:t>
            </a:r>
            <a:r>
              <a:rPr lang="en-US" dirty="0" smtClean="0"/>
              <a:t>:</a:t>
            </a:r>
            <a:r>
              <a:rPr lang="el-GR" dirty="0" smtClean="0"/>
              <a:t> 9</a:t>
            </a:r>
            <a:r>
              <a:rPr lang="en-US" dirty="0" smtClean="0"/>
              <a:t>)</a:t>
            </a:r>
            <a:endParaRPr lang="el-GR" dirty="0"/>
          </a:p>
          <a:p>
            <a:endParaRPr lang="el-GR" dirty="0"/>
          </a:p>
        </p:txBody>
      </p:sp>
    </p:spTree>
    <p:extLst>
      <p:ext uri="{BB962C8B-B14F-4D97-AF65-F5344CB8AC3E}">
        <p14:creationId xmlns:p14="http://schemas.microsoft.com/office/powerpoint/2010/main" xmlns="" val="1712051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fontScale="90000"/>
          </a:bodyPr>
          <a:lstStyle/>
          <a:p>
            <a:r>
              <a:rPr lang="el-GR" b="1" dirty="0"/>
              <a:t/>
            </a:r>
            <a:br>
              <a:rPr lang="el-GR" b="1" dirty="0"/>
            </a:br>
            <a:r>
              <a:rPr lang="el-GR" b="1" dirty="0"/>
              <a:t>Φύλλο Ανάλυσης Όρου </a:t>
            </a:r>
            <a:r>
              <a:rPr lang="el-GR" b="1" dirty="0" smtClean="0"/>
              <a:t>(2)</a:t>
            </a:r>
            <a:r>
              <a:rPr lang="el-GR" b="1" dirty="0"/>
              <a:t/>
            </a:r>
            <a:br>
              <a:rPr lang="el-GR" b="1" dirty="0"/>
            </a:br>
            <a:endParaRPr lang="el-GR" dirty="0"/>
          </a:p>
        </p:txBody>
      </p:sp>
      <p:sp>
        <p:nvSpPr>
          <p:cNvPr id="3" name="Θέση περιεχομένου 2"/>
          <p:cNvSpPr>
            <a:spLocks noGrp="1"/>
          </p:cNvSpPr>
          <p:nvPr>
            <p:ph idx="1"/>
          </p:nvPr>
        </p:nvSpPr>
        <p:spPr>
          <a:solidFill>
            <a:srgbClr val="00B0F0"/>
          </a:solidFill>
        </p:spPr>
        <p:txBody>
          <a:bodyPr>
            <a:normAutofit fontScale="70000" lnSpcReduction="20000"/>
          </a:bodyPr>
          <a:lstStyle/>
          <a:p>
            <a:pPr marL="0" indent="0">
              <a:buNone/>
            </a:pPr>
            <a:r>
              <a:rPr lang="el-GR" b="1" dirty="0" smtClean="0"/>
              <a:t>Ένα φύλλο ανάλυσης όρου περιλαμβάνει </a:t>
            </a:r>
            <a:r>
              <a:rPr lang="el-GR" b="1" u="sng" dirty="0" smtClean="0"/>
              <a:t>τουλάχιστον</a:t>
            </a:r>
            <a:r>
              <a:rPr lang="el-GR" b="1" dirty="0" smtClean="0"/>
              <a:t> τα ακόλουθα στοιχεία</a:t>
            </a:r>
            <a:r>
              <a:rPr lang="en-US" b="1" dirty="0" smtClean="0"/>
              <a:t>:</a:t>
            </a:r>
            <a:endParaRPr lang="el-GR" b="1" dirty="0" smtClean="0"/>
          </a:p>
          <a:p>
            <a:r>
              <a:rPr lang="el-GR" b="1" dirty="0" smtClean="0"/>
              <a:t>Γραμματική </a:t>
            </a:r>
            <a:r>
              <a:rPr lang="el-GR" b="1" dirty="0"/>
              <a:t>ανάλυση του όρου</a:t>
            </a:r>
          </a:p>
          <a:p>
            <a:r>
              <a:rPr lang="el-GR" b="1" dirty="0" smtClean="0"/>
              <a:t>Ορολογική </a:t>
            </a:r>
            <a:r>
              <a:rPr lang="el-GR" b="1" dirty="0"/>
              <a:t>ανάλυση του όρου και γραμματική ανάλυση των άμεσων συνθετικών του</a:t>
            </a:r>
          </a:p>
          <a:p>
            <a:r>
              <a:rPr lang="el-GR" b="1" dirty="0" smtClean="0"/>
              <a:t>Αριθμό λεξημάτων που αποτελούν τον σύμπλοκο όρο </a:t>
            </a:r>
            <a:r>
              <a:rPr lang="el-GR" b="1" dirty="0"/>
              <a:t>και τρόπος συμπλοκής</a:t>
            </a:r>
          </a:p>
          <a:p>
            <a:r>
              <a:rPr lang="el-GR" b="1" dirty="0" smtClean="0"/>
              <a:t>Συνώνυμα</a:t>
            </a:r>
            <a:endParaRPr lang="el-GR" b="1" dirty="0"/>
          </a:p>
          <a:p>
            <a:r>
              <a:rPr lang="el-GR" b="1" dirty="0" smtClean="0"/>
              <a:t>Σχετιζόμενες </a:t>
            </a:r>
            <a:r>
              <a:rPr lang="el-GR" b="1" dirty="0"/>
              <a:t>έννοιες</a:t>
            </a:r>
          </a:p>
          <a:p>
            <a:r>
              <a:rPr lang="el-GR" b="1" dirty="0" err="1" smtClean="0"/>
              <a:t>Πολυλεκτικότεροι</a:t>
            </a:r>
            <a:r>
              <a:rPr lang="el-GR" b="1" dirty="0" smtClean="0"/>
              <a:t> όροι που </a:t>
            </a:r>
            <a:r>
              <a:rPr lang="el-GR" b="1" dirty="0"/>
              <a:t>περιέχουν τον όρο ως </a:t>
            </a:r>
            <a:r>
              <a:rPr lang="el-GR" b="1" dirty="0" smtClean="0"/>
              <a:t>συνθετικό</a:t>
            </a:r>
          </a:p>
          <a:p>
            <a:r>
              <a:rPr lang="el-GR" b="1" dirty="0" smtClean="0"/>
              <a:t>Όταν η βάση ορολογικών δεδομένων εκπονείται από ή απευθύνεται (και) σε μεταφραστές, το φύλλο ανάλυσης όρου περιέχει και μετάφραση </a:t>
            </a:r>
            <a:r>
              <a:rPr lang="el-GR" b="1" dirty="0"/>
              <a:t>του </a:t>
            </a:r>
            <a:r>
              <a:rPr lang="el-GR" b="1" dirty="0" smtClean="0"/>
              <a:t>εν λόγω όρου σε άλλη/-ες γλώσσα/-ες (π.χ. στα Αγγλικά)</a:t>
            </a:r>
            <a:endParaRPr lang="el-GR" b="1" dirty="0"/>
          </a:p>
          <a:p>
            <a:pPr marL="0" indent="0">
              <a:buNone/>
            </a:pPr>
            <a:endParaRPr lang="el-GR" b="1" dirty="0"/>
          </a:p>
          <a:p>
            <a:endParaRPr lang="el-GR" b="1" dirty="0"/>
          </a:p>
        </p:txBody>
      </p:sp>
    </p:spTree>
    <p:extLst>
      <p:ext uri="{BB962C8B-B14F-4D97-AF65-F5344CB8AC3E}">
        <p14:creationId xmlns:p14="http://schemas.microsoft.com/office/powerpoint/2010/main" xmlns="" val="225827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marL="0" indent="0" algn="ctr">
              <a:buNone/>
            </a:pPr>
            <a:endParaRPr lang="el-GR" sz="4500" b="1" dirty="0" smtClean="0"/>
          </a:p>
          <a:p>
            <a:pPr marL="0" indent="0" algn="ctr">
              <a:buNone/>
            </a:pPr>
            <a:r>
              <a:rPr lang="el-GR" sz="4500" b="1" dirty="0" smtClean="0"/>
              <a:t>2. Παραδείγματα φορέων </a:t>
            </a:r>
            <a:r>
              <a:rPr lang="el-GR" sz="4500" b="1" dirty="0"/>
              <a:t>Ορολογίας στην </a:t>
            </a:r>
            <a:r>
              <a:rPr lang="el-GR" sz="4500" b="1" dirty="0" smtClean="0"/>
              <a:t>Ευρωπαϊκή Ένωση (πλην Ελλάδας)</a:t>
            </a:r>
            <a:endParaRPr lang="el-GR" sz="4500" dirty="0"/>
          </a:p>
        </p:txBody>
      </p:sp>
    </p:spTree>
    <p:extLst>
      <p:ext uri="{BB962C8B-B14F-4D97-AF65-F5344CB8AC3E}">
        <p14:creationId xmlns:p14="http://schemas.microsoft.com/office/powerpoint/2010/main" xmlns="" val="2654233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0070C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fr-FR" sz="3200" b="1" dirty="0">
                <a:solidFill>
                  <a:srgbClr val="FFFF00"/>
                </a:solidFill>
              </a:rPr>
              <a:t>Centre de Traduction des Organes de l</a:t>
            </a:r>
            <a:r>
              <a:rPr lang="el-GR" sz="3200" b="1" dirty="0">
                <a:solidFill>
                  <a:srgbClr val="FFFF00"/>
                </a:solidFill>
              </a:rPr>
              <a:t>'</a:t>
            </a:r>
            <a:r>
              <a:rPr lang="fr-FR" sz="3200" b="1" dirty="0">
                <a:solidFill>
                  <a:srgbClr val="FFFF00"/>
                </a:solidFill>
              </a:rPr>
              <a:t>Union </a:t>
            </a:r>
            <a:r>
              <a:rPr lang="fr-FR" sz="3200" b="1" dirty="0" err="1">
                <a:solidFill>
                  <a:srgbClr val="FFFF00"/>
                </a:solidFill>
              </a:rPr>
              <a:t>europ</a:t>
            </a:r>
            <a:r>
              <a:rPr lang="el-GR" sz="3200" b="1" dirty="0">
                <a:solidFill>
                  <a:srgbClr val="FFFF00"/>
                </a:solidFill>
              </a:rPr>
              <a:t>é</a:t>
            </a:r>
            <a:r>
              <a:rPr lang="fr-FR" sz="3200" b="1" dirty="0" err="1">
                <a:solidFill>
                  <a:srgbClr val="FFFF00"/>
                </a:solidFill>
              </a:rPr>
              <a:t>enne</a:t>
            </a:r>
            <a:r>
              <a:rPr lang="el-GR" sz="3200" b="1" dirty="0">
                <a:solidFill>
                  <a:srgbClr val="FFFF00"/>
                </a:solidFill>
              </a:rPr>
              <a:t> (</a:t>
            </a:r>
            <a:r>
              <a:rPr lang="fr-FR" sz="3200" b="1" dirty="0" err="1" smtClean="0">
                <a:solidFill>
                  <a:srgbClr val="FFFF00"/>
                </a:solidFill>
              </a:rPr>
              <a:t>CdT</a:t>
            </a:r>
            <a:r>
              <a:rPr lang="el-GR" sz="3200" b="1" dirty="0" smtClean="0">
                <a:solidFill>
                  <a:srgbClr val="FFFF00"/>
                </a:solidFill>
              </a:rPr>
              <a:t>)</a:t>
            </a:r>
            <a:endParaRPr lang="el-GR" sz="3000" b="1" dirty="0">
              <a:solidFill>
                <a:srgbClr val="FFFF00"/>
              </a:solidFill>
            </a:endParaRPr>
          </a:p>
        </p:txBody>
      </p:sp>
      <p:sp>
        <p:nvSpPr>
          <p:cNvPr id="3" name="Θέση περιεχομένου 2"/>
          <p:cNvSpPr>
            <a:spLocks noGrp="1"/>
          </p:cNvSpPr>
          <p:nvPr>
            <p:ph idx="1"/>
          </p:nvPr>
        </p:nvSpPr>
        <p:spPr>
          <a:solidFill>
            <a:srgbClr val="FFFF00"/>
          </a:solidFill>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pPr algn="just"/>
            <a:r>
              <a:rPr lang="el-GR" b="1" dirty="0" smtClean="0"/>
              <a:t>ΕΕ</a:t>
            </a:r>
            <a:r>
              <a:rPr lang="en-US" b="1" dirty="0" smtClean="0"/>
              <a:t>: </a:t>
            </a:r>
            <a:r>
              <a:rPr lang="fr-FR" b="1" dirty="0" smtClean="0"/>
              <a:t>Centre </a:t>
            </a:r>
            <a:r>
              <a:rPr lang="fr-FR" b="1" dirty="0"/>
              <a:t>de Traduction des Organes de l</a:t>
            </a:r>
            <a:r>
              <a:rPr lang="el-GR" b="1" dirty="0"/>
              <a:t>'</a:t>
            </a:r>
            <a:r>
              <a:rPr lang="fr-FR" b="1" dirty="0"/>
              <a:t>Union </a:t>
            </a:r>
            <a:r>
              <a:rPr lang="fr-FR" b="1" dirty="0" err="1"/>
              <a:t>europ</a:t>
            </a:r>
            <a:r>
              <a:rPr lang="el-GR" b="1" dirty="0"/>
              <a:t>é</a:t>
            </a:r>
            <a:r>
              <a:rPr lang="fr-FR" b="1" dirty="0" err="1"/>
              <a:t>enne</a:t>
            </a:r>
            <a:r>
              <a:rPr lang="el-GR" b="1" dirty="0"/>
              <a:t> – </a:t>
            </a:r>
            <a:r>
              <a:rPr lang="fr-FR" b="1" dirty="0" err="1"/>
              <a:t>CdT</a:t>
            </a:r>
            <a:r>
              <a:rPr lang="el-GR" b="1" dirty="0"/>
              <a:t> </a:t>
            </a:r>
            <a:r>
              <a:rPr lang="el-GR" dirty="0"/>
              <a:t>(Μεταφραστικό Κέντρο των Οργάνων της Ευρωπαϊκής Ένωσης</a:t>
            </a:r>
            <a:r>
              <a:rPr lang="el-GR" dirty="0" smtClean="0"/>
              <a:t>)</a:t>
            </a:r>
            <a:r>
              <a:rPr lang="en-US" dirty="0" smtClean="0"/>
              <a:t>. </a:t>
            </a:r>
            <a:r>
              <a:rPr lang="el-GR" dirty="0"/>
              <a:t>Έ</a:t>
            </a:r>
            <a:r>
              <a:rPr lang="el-GR" dirty="0" smtClean="0"/>
              <a:t>χει </a:t>
            </a:r>
            <a:r>
              <a:rPr lang="el-GR" dirty="0"/>
              <a:t>δημιουργήσει την </a:t>
            </a:r>
            <a:r>
              <a:rPr lang="fr-FR" dirty="0"/>
              <a:t>IATE</a:t>
            </a:r>
            <a:r>
              <a:rPr lang="el-GR" dirty="0"/>
              <a:t>, μια </a:t>
            </a:r>
            <a:r>
              <a:rPr lang="el-GR" dirty="0" err="1"/>
              <a:t>διαθεσμική</a:t>
            </a:r>
            <a:r>
              <a:rPr lang="el-GR" dirty="0"/>
              <a:t> βάση ορολογικών δεδομένων που ξεκίνησε τη λειτουργία της το 2004, κατέστη </a:t>
            </a:r>
            <a:r>
              <a:rPr lang="el-GR" dirty="0" err="1"/>
              <a:t>ιστότοπος</a:t>
            </a:r>
            <a:r>
              <a:rPr lang="el-GR" dirty="0"/>
              <a:t> δημόσιας πρόσβασης το 2007, και περιλαμβάνει άφθονους </a:t>
            </a:r>
            <a:r>
              <a:rPr lang="el-GR" dirty="0" smtClean="0"/>
              <a:t>όρους </a:t>
            </a:r>
            <a:r>
              <a:rPr lang="el-GR" dirty="0"/>
              <a:t>που αφορούν την </a:t>
            </a:r>
            <a:r>
              <a:rPr lang="el-GR" dirty="0" smtClean="0"/>
              <a:t>ΕΕ </a:t>
            </a:r>
            <a:r>
              <a:rPr lang="el-GR" dirty="0"/>
              <a:t>σε όλες σχεδόν τις επίσημες γλώσσες της ΕΕ, συμπεριλαμβανομένης της Ελληνικής· τελικός της στόχος είναι η συγχώνευση των ορολογικών πόρων της Επιτροπής, του Ευρωπαϊκού Κοινοβουλίου, του Συμβουλίου της Ευρώπης, του Ευρωπαϊκού Δικαστηρίου, του Ελεγκτικού Συνεδρίου της ΕΕ, καθώς και του ίδιου του Μεταφραστικού Κέντρου των Οργάνων της </a:t>
            </a:r>
            <a:r>
              <a:rPr lang="el-GR" dirty="0" smtClean="0"/>
              <a:t>ΕΕ (http</a:t>
            </a:r>
            <a:r>
              <a:rPr lang="el-GR" dirty="0"/>
              <a:t>://</a:t>
            </a:r>
            <a:r>
              <a:rPr lang="el-GR" dirty="0" smtClean="0"/>
              <a:t>www.cdt.eu.int)</a:t>
            </a:r>
            <a:endParaRPr lang="el-GR" dirty="0"/>
          </a:p>
        </p:txBody>
      </p:sp>
    </p:spTree>
    <p:extLst>
      <p:ext uri="{BB962C8B-B14F-4D97-AF65-F5344CB8AC3E}">
        <p14:creationId xmlns:p14="http://schemas.microsoft.com/office/powerpoint/2010/main" xmlns="" val="28641752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0070C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4500" b="1" dirty="0" err="1">
                <a:solidFill>
                  <a:srgbClr val="FFFF00"/>
                </a:solidFill>
              </a:rPr>
              <a:t>TermCoord</a:t>
            </a:r>
            <a:endParaRPr lang="el-GR" sz="4500" b="1" dirty="0">
              <a:solidFill>
                <a:srgbClr val="FFFF00"/>
              </a:solidFill>
            </a:endParaRPr>
          </a:p>
        </p:txBody>
      </p:sp>
      <p:sp>
        <p:nvSpPr>
          <p:cNvPr id="3" name="Θέση περιεχομένου 2"/>
          <p:cNvSpPr>
            <a:spLocks noGrp="1"/>
          </p:cNvSpPr>
          <p:nvPr>
            <p:ph idx="1"/>
          </p:nvPr>
        </p:nvSpPr>
        <p:spPr>
          <a:solidFill>
            <a:srgbClr val="FFFF00"/>
          </a:solidFill>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algn="just"/>
            <a:r>
              <a:rPr lang="el-GR" b="1" dirty="0" smtClean="0"/>
              <a:t>ΕΕ</a:t>
            </a:r>
            <a:r>
              <a:rPr lang="en-US" b="1" dirty="0" smtClean="0"/>
              <a:t>: </a:t>
            </a:r>
            <a:r>
              <a:rPr lang="en-US" b="1" dirty="0" err="1" smtClean="0"/>
              <a:t>TermCoord</a:t>
            </a:r>
            <a:r>
              <a:rPr lang="en-US" b="1" dirty="0" smtClean="0"/>
              <a:t> </a:t>
            </a:r>
            <a:r>
              <a:rPr lang="el-GR" dirty="0" smtClean="0"/>
              <a:t>(</a:t>
            </a:r>
            <a:r>
              <a:rPr lang="el-GR" dirty="0"/>
              <a:t>Τμήμα Συντονισμού Ορολογίας του Ευρωπαϊκού </a:t>
            </a:r>
            <a:r>
              <a:rPr lang="el-GR" dirty="0" smtClean="0"/>
              <a:t>Κοινοβουλίου)</a:t>
            </a:r>
            <a:r>
              <a:rPr lang="en-US" dirty="0" smtClean="0"/>
              <a:t> –</a:t>
            </a:r>
            <a:r>
              <a:rPr lang="el-GR" dirty="0" smtClean="0"/>
              <a:t>ιδρύθηκε </a:t>
            </a:r>
            <a:r>
              <a:rPr lang="el-GR" dirty="0"/>
              <a:t>το 2008 </a:t>
            </a:r>
            <a:r>
              <a:rPr lang="el-GR" dirty="0" smtClean="0"/>
              <a:t>από τον Έλληνα Ροδόλφο </a:t>
            </a:r>
            <a:r>
              <a:rPr lang="el-GR" dirty="0" err="1" smtClean="0"/>
              <a:t>Μασλία</a:t>
            </a:r>
            <a:r>
              <a:rPr lang="el-GR" dirty="0" smtClean="0"/>
              <a:t> (έκτοτε προϊστάμενό του)· </a:t>
            </a:r>
            <a:r>
              <a:rPr lang="el-GR" dirty="0"/>
              <a:t>το </a:t>
            </a:r>
            <a:r>
              <a:rPr lang="en-US" dirty="0" err="1"/>
              <a:t>TermCoord</a:t>
            </a:r>
            <a:r>
              <a:rPr lang="el-GR" dirty="0"/>
              <a:t>, μεταξύ άλλων, μεριμνά </a:t>
            </a:r>
            <a:r>
              <a:rPr lang="el-GR" dirty="0" smtClean="0"/>
              <a:t>για τη νέα </a:t>
            </a:r>
            <a:r>
              <a:rPr lang="el-GR" dirty="0"/>
              <a:t>ορολογία και </a:t>
            </a:r>
            <a:r>
              <a:rPr lang="el-GR" dirty="0" smtClean="0"/>
              <a:t>την εκπόνηση </a:t>
            </a:r>
            <a:r>
              <a:rPr lang="el-GR" dirty="0"/>
              <a:t>συναφών </a:t>
            </a:r>
            <a:r>
              <a:rPr lang="el-GR" dirty="0" err="1"/>
              <a:t>γλωσσαρίων</a:t>
            </a:r>
            <a:r>
              <a:rPr lang="el-GR" dirty="0"/>
              <a:t> και </a:t>
            </a:r>
            <a:r>
              <a:rPr lang="el-GR" dirty="0" smtClean="0"/>
              <a:t>ορισμών, βοηθάει </a:t>
            </a:r>
            <a:r>
              <a:rPr lang="el-GR" dirty="0"/>
              <a:t>τους μεταφραστές στα καθήκοντά τους και </a:t>
            </a:r>
            <a:r>
              <a:rPr lang="el-GR" dirty="0" smtClean="0"/>
              <a:t>διευκολύνει </a:t>
            </a:r>
            <a:r>
              <a:rPr lang="el-GR" dirty="0"/>
              <a:t>την έρευνα και τη διαχείριση της ορολογίας των μεταφραστικών μονάδων· επίσης </a:t>
            </a:r>
            <a:r>
              <a:rPr lang="el-GR" dirty="0" smtClean="0"/>
              <a:t>αυξάνει </a:t>
            </a:r>
            <a:r>
              <a:rPr lang="el-GR" dirty="0"/>
              <a:t>τη συνεισφορά του Ευρωπαϊκού Κοινοβουλίου </a:t>
            </a:r>
            <a:r>
              <a:rPr lang="el-GR" dirty="0" smtClean="0"/>
              <a:t>στη βάση </a:t>
            </a:r>
            <a:r>
              <a:rPr lang="el-GR" dirty="0"/>
              <a:t>δεδομένων ορολογίας </a:t>
            </a:r>
            <a:r>
              <a:rPr lang="el-GR" dirty="0" smtClean="0"/>
              <a:t>IATE</a:t>
            </a:r>
            <a:r>
              <a:rPr lang="el-GR" dirty="0"/>
              <a:t> </a:t>
            </a:r>
            <a:r>
              <a:rPr lang="el-GR" dirty="0" smtClean="0"/>
              <a:t>(</a:t>
            </a:r>
            <a:r>
              <a:rPr lang="en-AU" dirty="0"/>
              <a:t>http://termcoord.eu</a:t>
            </a:r>
            <a:r>
              <a:rPr lang="el-GR" dirty="0" smtClean="0"/>
              <a:t>)</a:t>
            </a:r>
            <a:endParaRPr lang="el-GR" dirty="0"/>
          </a:p>
        </p:txBody>
      </p:sp>
    </p:spTree>
    <p:extLst>
      <p:ext uri="{BB962C8B-B14F-4D97-AF65-F5344CB8AC3E}">
        <p14:creationId xmlns:p14="http://schemas.microsoft.com/office/powerpoint/2010/main" xmlns="" val="36467938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AU" sz="3000" b="1" dirty="0" err="1">
                <a:solidFill>
                  <a:schemeClr val="tx1"/>
                </a:solidFill>
              </a:rPr>
              <a:t>Ausschuss</a:t>
            </a:r>
            <a:r>
              <a:rPr lang="en-AU" sz="3000" b="1" dirty="0">
                <a:solidFill>
                  <a:schemeClr val="tx1"/>
                </a:solidFill>
              </a:rPr>
              <a:t> der </a:t>
            </a:r>
            <a:r>
              <a:rPr lang="en-AU" sz="3000" b="1" dirty="0" err="1">
                <a:solidFill>
                  <a:schemeClr val="tx1"/>
                </a:solidFill>
              </a:rPr>
              <a:t>Deutschsprachigen</a:t>
            </a:r>
            <a:r>
              <a:rPr lang="en-AU" sz="3000" b="1" dirty="0">
                <a:solidFill>
                  <a:schemeClr val="tx1"/>
                </a:solidFill>
              </a:rPr>
              <a:t> </a:t>
            </a:r>
            <a:r>
              <a:rPr lang="en-AU" sz="3000" b="1" dirty="0" err="1">
                <a:solidFill>
                  <a:schemeClr val="tx1"/>
                </a:solidFill>
              </a:rPr>
              <a:t>Gemeinschaft</a:t>
            </a:r>
            <a:r>
              <a:rPr lang="en-AU" sz="3000" b="1" dirty="0">
                <a:solidFill>
                  <a:schemeClr val="tx1"/>
                </a:solidFill>
              </a:rPr>
              <a:t> f</a:t>
            </a:r>
            <a:r>
              <a:rPr lang="el-GR" sz="3000" b="1" dirty="0">
                <a:solidFill>
                  <a:schemeClr val="tx1"/>
                </a:solidFill>
              </a:rPr>
              <a:t>ü</a:t>
            </a:r>
            <a:r>
              <a:rPr lang="en-AU" sz="3000" b="1" dirty="0">
                <a:solidFill>
                  <a:schemeClr val="tx1"/>
                </a:solidFill>
              </a:rPr>
              <a:t>r die deutsche </a:t>
            </a:r>
            <a:r>
              <a:rPr lang="en-AU" sz="3000" b="1" dirty="0" err="1">
                <a:solidFill>
                  <a:schemeClr val="tx1"/>
                </a:solidFill>
              </a:rPr>
              <a:t>Rechtsterminologie</a:t>
            </a:r>
            <a:endParaRPr lang="el-GR" sz="3000" b="1" dirty="0">
              <a:solidFill>
                <a:schemeClr val="tx1"/>
              </a:solidFill>
            </a:endParaRPr>
          </a:p>
        </p:txBody>
      </p:sp>
      <p:sp>
        <p:nvSpPr>
          <p:cNvPr id="3" name="Θέση περιεχομένου 2"/>
          <p:cNvSpPr>
            <a:spLocks noGrp="1"/>
          </p:cNvSpPr>
          <p:nvPr>
            <p:ph idx="1"/>
          </p:nvPr>
        </p:nvSpPr>
        <p:spPr>
          <a:solidFill>
            <a:srgbClr val="FFFF00"/>
          </a:solidFill>
        </p:spPr>
        <p:style>
          <a:lnRef idx="1">
            <a:schemeClr val="accent4"/>
          </a:lnRef>
          <a:fillRef idx="2">
            <a:schemeClr val="accent4"/>
          </a:fillRef>
          <a:effectRef idx="1">
            <a:schemeClr val="accent4"/>
          </a:effectRef>
          <a:fontRef idx="minor">
            <a:schemeClr val="dk1"/>
          </a:fontRef>
        </p:style>
        <p:txBody>
          <a:bodyPr>
            <a:normAutofit fontScale="70000" lnSpcReduction="20000"/>
          </a:bodyPr>
          <a:lstStyle/>
          <a:p>
            <a:pPr algn="just"/>
            <a:r>
              <a:rPr lang="el-GR" b="1" dirty="0"/>
              <a:t>Βέλγιο:</a:t>
            </a:r>
            <a:r>
              <a:rPr lang="el-GR" dirty="0"/>
              <a:t> </a:t>
            </a:r>
            <a:r>
              <a:rPr lang="en-AU" b="1" dirty="0" err="1"/>
              <a:t>Ausschuss</a:t>
            </a:r>
            <a:r>
              <a:rPr lang="en-AU" b="1" dirty="0"/>
              <a:t> der </a:t>
            </a:r>
            <a:r>
              <a:rPr lang="en-AU" b="1" dirty="0" err="1"/>
              <a:t>Deutschsprachigen</a:t>
            </a:r>
            <a:r>
              <a:rPr lang="en-AU" b="1" dirty="0"/>
              <a:t> </a:t>
            </a:r>
            <a:r>
              <a:rPr lang="en-AU" b="1" dirty="0" err="1"/>
              <a:t>Gemeinschaft</a:t>
            </a:r>
            <a:r>
              <a:rPr lang="en-AU" b="1" dirty="0"/>
              <a:t> f</a:t>
            </a:r>
            <a:r>
              <a:rPr lang="el-GR" b="1" dirty="0"/>
              <a:t>ü</a:t>
            </a:r>
            <a:r>
              <a:rPr lang="en-AU" b="1" dirty="0"/>
              <a:t>r die deutsche </a:t>
            </a:r>
            <a:r>
              <a:rPr lang="en-AU" b="1" dirty="0" err="1"/>
              <a:t>Rechtsterminologie</a:t>
            </a:r>
            <a:r>
              <a:rPr lang="el-GR" b="1" dirty="0"/>
              <a:t> </a:t>
            </a:r>
            <a:r>
              <a:rPr lang="el-GR" dirty="0" smtClean="0"/>
              <a:t>(</a:t>
            </a:r>
            <a:r>
              <a:rPr lang="el-GR" dirty="0"/>
              <a:t>Ε</a:t>
            </a:r>
            <a:r>
              <a:rPr lang="el-GR" dirty="0" smtClean="0"/>
              <a:t>πιτροπή </a:t>
            </a:r>
            <a:r>
              <a:rPr lang="el-GR" dirty="0"/>
              <a:t>της Γερμανόφωνης Κοινότητας για τη Γερμανική Νομική Ορολογία) - ιδιωτικός φορέας, έργο του οποίου είναι, μεταξύ άλλων, να δημιουργεί μια δεσμευτική, αυτόνομη και επίσημη γερμανική νομική ορολογία για το Βέλγιο· συλλέγει και εξετάζει τη νομική ορολογία των ολλανδικών και γαλλικών πρωτοτύπων των ομοσπονδιακών νομικών κειμένων και εξευρίσκει τις γερμανικές αντιστοιχίες (όρους που ήδη χρησιμοποιούνται από τα </a:t>
            </a:r>
            <a:r>
              <a:rPr lang="el-GR" dirty="0" err="1"/>
              <a:t>γερμανόγλωσσα</a:t>
            </a:r>
            <a:r>
              <a:rPr lang="el-GR" dirty="0"/>
              <a:t> δικαστήρια του Βελγίου ή την Κεντρική Υπηρεσία Γερμανικών Μεταφράσεων [</a:t>
            </a:r>
            <a:r>
              <a:rPr lang="de-DE" dirty="0"/>
              <a:t>Zentrale Dienststelle f</a:t>
            </a:r>
            <a:r>
              <a:rPr lang="el-GR" dirty="0"/>
              <a:t>ü</a:t>
            </a:r>
            <a:r>
              <a:rPr lang="de-DE" dirty="0"/>
              <a:t>r Deutsche</a:t>
            </a:r>
            <a:r>
              <a:rPr lang="el-GR" dirty="0"/>
              <a:t> Ü</a:t>
            </a:r>
            <a:r>
              <a:rPr lang="de-DE" dirty="0" err="1"/>
              <a:t>bersetzungen</a:t>
            </a:r>
            <a:r>
              <a:rPr lang="el-GR" dirty="0"/>
              <a:t>] του Βελγίου, κατονομασίες από τις έννομες τάξεις άλλων γερμανόφωνων χωρών, νεολογισμού κ.ά</a:t>
            </a:r>
            <a:r>
              <a:rPr lang="el-GR" dirty="0" smtClean="0"/>
              <a:t>.) (</a:t>
            </a:r>
            <a:r>
              <a:rPr lang="fr-FR" dirty="0" smtClean="0"/>
              <a:t>http</a:t>
            </a:r>
            <a:r>
              <a:rPr lang="fr-FR" dirty="0"/>
              <a:t>://</a:t>
            </a:r>
            <a:r>
              <a:rPr lang="fr-FR" dirty="0" smtClean="0"/>
              <a:t>www.rechtsterminologie.be</a:t>
            </a:r>
            <a:r>
              <a:rPr lang="el-GR" dirty="0" smtClean="0"/>
              <a:t>)</a:t>
            </a:r>
            <a:endParaRPr lang="en-US" b="1" dirty="0"/>
          </a:p>
        </p:txBody>
      </p:sp>
    </p:spTree>
    <p:extLst>
      <p:ext uri="{BB962C8B-B14F-4D97-AF65-F5344CB8AC3E}">
        <p14:creationId xmlns:p14="http://schemas.microsoft.com/office/powerpoint/2010/main" xmlns="" val="7607639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0000"/>
          </a:solidFill>
        </p:spPr>
        <p:style>
          <a:lnRef idx="2">
            <a:schemeClr val="accent2"/>
          </a:lnRef>
          <a:fillRef idx="1">
            <a:schemeClr val="lt1"/>
          </a:fillRef>
          <a:effectRef idx="0">
            <a:schemeClr val="accent2"/>
          </a:effectRef>
          <a:fontRef idx="minor">
            <a:schemeClr val="dk1"/>
          </a:fontRef>
        </p:style>
        <p:txBody>
          <a:bodyPr>
            <a:normAutofit/>
          </a:bodyPr>
          <a:lstStyle/>
          <a:p>
            <a:r>
              <a:rPr lang="en-US" sz="3200" b="1" dirty="0" err="1"/>
              <a:t>Vereniging</a:t>
            </a:r>
            <a:r>
              <a:rPr lang="en-US" sz="3200" b="1" dirty="0"/>
              <a:t> </a:t>
            </a:r>
            <a:r>
              <a:rPr lang="en-US" sz="3200" b="1" dirty="0" err="1"/>
              <a:t>voor</a:t>
            </a:r>
            <a:r>
              <a:rPr lang="en-US" sz="3200" b="1" dirty="0"/>
              <a:t> </a:t>
            </a:r>
            <a:r>
              <a:rPr lang="en-US" sz="3200" b="1" dirty="0" err="1"/>
              <a:t>Nederlandstalige</a:t>
            </a:r>
            <a:r>
              <a:rPr lang="en-US" sz="3200" b="1" dirty="0"/>
              <a:t> </a:t>
            </a:r>
            <a:r>
              <a:rPr lang="en-US" sz="3200" b="1" dirty="0" err="1"/>
              <a:t>Terminologie</a:t>
            </a:r>
            <a:endParaRPr lang="el-GR" sz="3000" b="1" dirty="0"/>
          </a:p>
        </p:txBody>
      </p:sp>
      <p:sp>
        <p:nvSpPr>
          <p:cNvPr id="3" name="Θέση περιεχομένου 2"/>
          <p:cNvSpPr>
            <a:spLocks noGrp="1"/>
          </p:cNvSpPr>
          <p:nvPr>
            <p:ph idx="1"/>
          </p:nvPr>
        </p:nvSpPr>
        <p:spPr>
          <a:solidFill>
            <a:srgbClr val="0070C0"/>
          </a:solidFill>
        </p:spPr>
        <p:style>
          <a:lnRef idx="1">
            <a:schemeClr val="accent5"/>
          </a:lnRef>
          <a:fillRef idx="2">
            <a:schemeClr val="accent5"/>
          </a:fillRef>
          <a:effectRef idx="1">
            <a:schemeClr val="accent5"/>
          </a:effectRef>
          <a:fontRef idx="minor">
            <a:schemeClr val="dk1"/>
          </a:fontRef>
        </p:style>
        <p:txBody>
          <a:bodyPr>
            <a:normAutofit/>
          </a:bodyPr>
          <a:lstStyle/>
          <a:p>
            <a:pPr algn="just"/>
            <a:r>
              <a:rPr lang="el-GR" b="1" dirty="0"/>
              <a:t>Κάτω Χώρες: </a:t>
            </a:r>
            <a:r>
              <a:rPr lang="en-US" b="1" dirty="0" err="1"/>
              <a:t>Vereniging</a:t>
            </a:r>
            <a:r>
              <a:rPr lang="en-US" b="1" dirty="0"/>
              <a:t> </a:t>
            </a:r>
            <a:r>
              <a:rPr lang="en-US" b="1" dirty="0" err="1"/>
              <a:t>voor</a:t>
            </a:r>
            <a:r>
              <a:rPr lang="en-US" b="1" dirty="0"/>
              <a:t> </a:t>
            </a:r>
            <a:r>
              <a:rPr lang="en-US" b="1" dirty="0" err="1"/>
              <a:t>Nederlandstalige</a:t>
            </a:r>
            <a:r>
              <a:rPr lang="en-US" b="1" dirty="0"/>
              <a:t> </a:t>
            </a:r>
            <a:r>
              <a:rPr lang="en-US" b="1" dirty="0" err="1"/>
              <a:t>Terminologie</a:t>
            </a:r>
            <a:r>
              <a:rPr lang="el-GR" b="1" dirty="0"/>
              <a:t> </a:t>
            </a:r>
            <a:r>
              <a:rPr lang="el-GR" dirty="0"/>
              <a:t>(Ένωση για την </a:t>
            </a:r>
            <a:r>
              <a:rPr lang="el-GR" dirty="0" err="1"/>
              <a:t>Ολλανδόγλωσση</a:t>
            </a:r>
            <a:r>
              <a:rPr lang="el-GR" dirty="0"/>
              <a:t> Ορολογία) - </a:t>
            </a:r>
            <a:r>
              <a:rPr lang="en-US" dirty="0"/>
              <a:t>NL</a:t>
            </a:r>
            <a:r>
              <a:rPr lang="el-GR" dirty="0"/>
              <a:t>-</a:t>
            </a:r>
            <a:r>
              <a:rPr lang="en-US" dirty="0"/>
              <a:t>TERM</a:t>
            </a:r>
            <a:r>
              <a:rPr lang="el-GR" dirty="0"/>
              <a:t>, ιδιωτικός φορέας ο οποίος, μεταξύ άλλων, διοργανώνει συνέδρια σχετικά με την Ορολογία και το Δίκαιο, την κυβερνητική ορολογία και τη </a:t>
            </a:r>
            <a:r>
              <a:rPr lang="el-GR" dirty="0" smtClean="0"/>
              <a:t>νεολογία (</a:t>
            </a:r>
            <a:r>
              <a:rPr lang="en-AU" dirty="0"/>
              <a:t>http://</a:t>
            </a:r>
            <a:r>
              <a:rPr lang="en-AU" dirty="0" smtClean="0"/>
              <a:t>www.nlterm.org</a:t>
            </a:r>
            <a:r>
              <a:rPr lang="el-GR" dirty="0" smtClean="0"/>
              <a:t>)</a:t>
            </a:r>
            <a:endParaRPr lang="el-GR" dirty="0"/>
          </a:p>
        </p:txBody>
      </p:sp>
    </p:spTree>
    <p:extLst>
      <p:ext uri="{BB962C8B-B14F-4D97-AF65-F5344CB8AC3E}">
        <p14:creationId xmlns:p14="http://schemas.microsoft.com/office/powerpoint/2010/main" xmlns="" val="40352941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FF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l-GR" sz="3200" b="1" dirty="0" err="1">
                <a:solidFill>
                  <a:schemeClr val="tx1"/>
                </a:solidFill>
              </a:rPr>
              <a:t>Terminologicentrum</a:t>
            </a:r>
            <a:endParaRPr lang="el-GR" sz="3000" b="1" dirty="0">
              <a:solidFill>
                <a:schemeClr val="tx1"/>
              </a:solidFill>
            </a:endParaRPr>
          </a:p>
        </p:txBody>
      </p:sp>
      <p:sp>
        <p:nvSpPr>
          <p:cNvPr id="3" name="Θέση περιεχομένου 2"/>
          <p:cNvSpPr>
            <a:spLocks noGrp="1"/>
          </p:cNvSpPr>
          <p:nvPr>
            <p:ph idx="1"/>
          </p:nvPr>
        </p:nvSpPr>
        <p:spPr>
          <a:solidFill>
            <a:schemeClr val="accent5">
              <a:lumMod val="60000"/>
              <a:lumOff val="40000"/>
            </a:schemeClr>
          </a:solidFill>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lgn="just"/>
            <a:r>
              <a:rPr lang="el-GR" b="1" dirty="0"/>
              <a:t>Σουηδία: </a:t>
            </a:r>
            <a:r>
              <a:rPr lang="el-GR" b="1" dirty="0" err="1"/>
              <a:t>Terminologicentrum</a:t>
            </a:r>
            <a:r>
              <a:rPr lang="el-GR" b="1" dirty="0"/>
              <a:t> </a:t>
            </a:r>
            <a:r>
              <a:rPr lang="el-GR" dirty="0"/>
              <a:t>(Κέντρο Ορολογίας) – </a:t>
            </a:r>
            <a:r>
              <a:rPr lang="en-US" dirty="0"/>
              <a:t>TNC</a:t>
            </a:r>
            <a:r>
              <a:rPr lang="el-GR" dirty="0"/>
              <a:t>, ιδιωτικός φορέας που μεριμνά για τη </a:t>
            </a:r>
            <a:r>
              <a:rPr lang="el-GR" dirty="0" err="1"/>
              <a:t>σουηδόγλωσση</a:t>
            </a:r>
            <a:r>
              <a:rPr lang="el-GR" dirty="0"/>
              <a:t> ορολογία </a:t>
            </a:r>
            <a:r>
              <a:rPr lang="el-GR" dirty="0" smtClean="0"/>
              <a:t>ποικίλων θεματικών πεδίων, με μετόχους τις εταιρείες και/ή οργανισμούς </a:t>
            </a:r>
            <a:r>
              <a:rPr lang="el-GR" dirty="0"/>
              <a:t>SIS, </a:t>
            </a:r>
            <a:r>
              <a:rPr lang="el-GR" dirty="0" err="1"/>
              <a:t>Teknikföretagen</a:t>
            </a:r>
            <a:r>
              <a:rPr lang="el-GR" dirty="0"/>
              <a:t>, </a:t>
            </a:r>
            <a:r>
              <a:rPr lang="el-GR" dirty="0" err="1"/>
              <a:t>Sveriges</a:t>
            </a:r>
            <a:r>
              <a:rPr lang="el-GR" dirty="0"/>
              <a:t> </a:t>
            </a:r>
            <a:r>
              <a:rPr lang="el-GR" dirty="0" err="1"/>
              <a:t>Ingenjörer</a:t>
            </a:r>
            <a:r>
              <a:rPr lang="el-GR" dirty="0"/>
              <a:t>, </a:t>
            </a:r>
            <a:r>
              <a:rPr lang="el-GR" dirty="0" err="1"/>
              <a:t>Svenska</a:t>
            </a:r>
            <a:r>
              <a:rPr lang="el-GR" dirty="0"/>
              <a:t> </a:t>
            </a:r>
            <a:r>
              <a:rPr lang="el-GR" dirty="0" err="1"/>
              <a:t>Akademien</a:t>
            </a:r>
            <a:r>
              <a:rPr lang="el-GR" dirty="0"/>
              <a:t>, </a:t>
            </a:r>
            <a:r>
              <a:rPr lang="el-GR" dirty="0" err="1"/>
              <a:t>Jernkontoret</a:t>
            </a:r>
            <a:r>
              <a:rPr lang="el-GR" dirty="0"/>
              <a:t>, </a:t>
            </a:r>
            <a:r>
              <a:rPr lang="el-GR" dirty="0" err="1"/>
              <a:t>Plast</a:t>
            </a:r>
            <a:r>
              <a:rPr lang="el-GR" dirty="0"/>
              <a:t>- </a:t>
            </a:r>
            <a:r>
              <a:rPr lang="el-GR" dirty="0" err="1"/>
              <a:t>och</a:t>
            </a:r>
            <a:r>
              <a:rPr lang="el-GR" dirty="0"/>
              <a:t> </a:t>
            </a:r>
            <a:r>
              <a:rPr lang="el-GR" dirty="0" err="1"/>
              <a:t>kemiföretagen</a:t>
            </a:r>
            <a:r>
              <a:rPr lang="el-GR" dirty="0"/>
              <a:t>, </a:t>
            </a:r>
            <a:r>
              <a:rPr lang="el-GR" dirty="0" err="1"/>
              <a:t>Metamatrix</a:t>
            </a:r>
            <a:r>
              <a:rPr lang="el-GR" dirty="0"/>
              <a:t> AB, και </a:t>
            </a:r>
            <a:r>
              <a:rPr lang="el-GR" dirty="0" err="1"/>
              <a:t>Terminologicentralen</a:t>
            </a:r>
            <a:r>
              <a:rPr lang="el-GR" dirty="0"/>
              <a:t> </a:t>
            </a:r>
            <a:r>
              <a:rPr lang="el-GR" dirty="0" smtClean="0"/>
              <a:t>TSK (http</a:t>
            </a:r>
            <a:r>
              <a:rPr lang="el-GR" dirty="0"/>
              <a:t>://</a:t>
            </a:r>
            <a:r>
              <a:rPr lang="el-GR" dirty="0" smtClean="0"/>
              <a:t>www.tnc.se/images/stories/TNC_folder_2011.pdf)</a:t>
            </a:r>
            <a:endParaRPr lang="el-GR" dirty="0"/>
          </a:p>
        </p:txBody>
      </p:sp>
    </p:spTree>
    <p:extLst>
      <p:ext uri="{BB962C8B-B14F-4D97-AF65-F5344CB8AC3E}">
        <p14:creationId xmlns:p14="http://schemas.microsoft.com/office/powerpoint/2010/main" xmlns="" val="2527190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85728"/>
            <a:ext cx="8258204" cy="1131910"/>
          </a:xfrm>
        </p:spPr>
        <p:txBody>
          <a:bodyPr/>
          <a:lstStyle/>
          <a:p>
            <a:r>
              <a:rPr lang="el-GR" b="1" dirty="0" smtClean="0"/>
              <a:t>Λέξεις-κλειδιά </a:t>
            </a:r>
            <a:r>
              <a:rPr lang="en-US" b="1" dirty="0" smtClean="0"/>
              <a:t>(EL, EN)</a:t>
            </a:r>
            <a:endParaRPr lang="el-GR" b="1" dirty="0"/>
          </a:p>
        </p:txBody>
      </p:sp>
      <p:sp>
        <p:nvSpPr>
          <p:cNvPr id="3" name="2 - Θέση περιεχομένου"/>
          <p:cNvSpPr>
            <a:spLocks noGrp="1"/>
          </p:cNvSpPr>
          <p:nvPr>
            <p:ph idx="1"/>
          </p:nvPr>
        </p:nvSpPr>
        <p:spPr/>
        <p:txBody>
          <a:bodyPr>
            <a:normAutofit fontScale="92500"/>
          </a:bodyPr>
          <a:lstStyle/>
          <a:p>
            <a:pPr marL="0" indent="0">
              <a:buNone/>
            </a:pPr>
            <a:endParaRPr lang="en-US" b="1" dirty="0"/>
          </a:p>
          <a:p>
            <a:r>
              <a:rPr lang="el-GR" b="1" dirty="0" smtClean="0"/>
              <a:t>Γλώσσα για ειδικούς σκοπούς </a:t>
            </a:r>
            <a:r>
              <a:rPr lang="en-US" b="1" dirty="0" smtClean="0"/>
              <a:t>	</a:t>
            </a:r>
            <a:r>
              <a:rPr lang="el-GR" b="1" dirty="0" smtClean="0"/>
              <a:t>= </a:t>
            </a:r>
            <a:r>
              <a:rPr lang="en-US" b="1" dirty="0" smtClean="0"/>
              <a:t>Language for Special/Specific Purposes</a:t>
            </a:r>
          </a:p>
          <a:p>
            <a:r>
              <a:rPr lang="el-GR" b="1" dirty="0" smtClean="0"/>
              <a:t>Τεχνική μετάφραση</a:t>
            </a:r>
            <a:r>
              <a:rPr lang="en-US" b="1" dirty="0" smtClean="0"/>
              <a:t> </a:t>
            </a:r>
            <a:r>
              <a:rPr lang="el-GR" b="1" dirty="0" smtClean="0"/>
              <a:t>= </a:t>
            </a:r>
            <a:r>
              <a:rPr lang="en-US" b="1" dirty="0" smtClean="0"/>
              <a:t>Technical Translation</a:t>
            </a:r>
          </a:p>
          <a:p>
            <a:r>
              <a:rPr lang="el-GR" b="1" dirty="0" smtClean="0"/>
              <a:t>Θεσμική </a:t>
            </a:r>
            <a:r>
              <a:rPr lang="el-GR" b="1" dirty="0"/>
              <a:t>μετάφραση</a:t>
            </a:r>
            <a:r>
              <a:rPr lang="en-US" b="1" dirty="0"/>
              <a:t> </a:t>
            </a:r>
            <a:r>
              <a:rPr lang="el-GR" b="1" dirty="0"/>
              <a:t>= </a:t>
            </a:r>
            <a:r>
              <a:rPr lang="en-US" b="1" dirty="0" smtClean="0"/>
              <a:t>Institutional Translation</a:t>
            </a:r>
          </a:p>
          <a:p>
            <a:r>
              <a:rPr lang="el-GR" b="1" dirty="0"/>
              <a:t>Ορολογία = </a:t>
            </a:r>
            <a:r>
              <a:rPr lang="en-US" b="1" dirty="0" smtClean="0"/>
              <a:t>Terminology</a:t>
            </a:r>
          </a:p>
          <a:p>
            <a:r>
              <a:rPr lang="el-GR" b="1" dirty="0" smtClean="0"/>
              <a:t>Εφαρμοσμένη γλωσσολογία = </a:t>
            </a:r>
            <a:r>
              <a:rPr lang="en-US" b="1" dirty="0" smtClean="0"/>
              <a:t>Applied Linguistics</a:t>
            </a:r>
            <a:endParaRPr lang="el-GR" b="1" dirty="0"/>
          </a:p>
        </p:txBody>
      </p:sp>
      <p:cxnSp>
        <p:nvCxnSpPr>
          <p:cNvPr id="6" name="5 - Ευθεία γραμμή σύνδεσης"/>
          <p:cNvCxnSpPr/>
          <p:nvPr/>
        </p:nvCxnSpPr>
        <p:spPr>
          <a:xfrm>
            <a:off x="642910" y="428604"/>
            <a:ext cx="8215370" cy="6072230"/>
          </a:xfrm>
          <a:prstGeom prst="line">
            <a:avLst/>
          </a:prstGeom>
          <a:effectLst>
            <a:glow rad="1397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rot="10800000" flipV="1">
            <a:off x="214282" y="357166"/>
            <a:ext cx="8501122" cy="6500834"/>
          </a:xfrm>
          <a:prstGeom prst="line">
            <a:avLst/>
          </a:prstGeom>
          <a:effectLst>
            <a:glow rad="1397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p:nvPr/>
        </p:nvCxnSpPr>
        <p:spPr>
          <a:xfrm rot="16200000" flipH="1">
            <a:off x="1464447" y="3250405"/>
            <a:ext cx="6286544" cy="214314"/>
          </a:xfrm>
          <a:prstGeom prst="line">
            <a:avLst/>
          </a:prstGeom>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357158" y="3429000"/>
            <a:ext cx="8786842" cy="71438"/>
          </a:xfrm>
          <a:prstGeom prst="line">
            <a:avLst/>
          </a:prstGeom>
          <a:effectLst>
            <a:glow rad="228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0000"/>
          </a:solidFill>
        </p:spPr>
        <p:style>
          <a:lnRef idx="2">
            <a:schemeClr val="dk1"/>
          </a:lnRef>
          <a:fillRef idx="1002">
            <a:schemeClr val="dk2"/>
          </a:fillRef>
          <a:effectRef idx="0">
            <a:schemeClr val="dk1"/>
          </a:effectRef>
          <a:fontRef idx="minor">
            <a:schemeClr val="dk1"/>
          </a:fontRef>
        </p:style>
        <p:txBody>
          <a:bodyPr>
            <a:normAutofit/>
          </a:bodyPr>
          <a:lstStyle/>
          <a:p>
            <a:r>
              <a:rPr lang="en-US" sz="4000" b="1" dirty="0">
                <a:solidFill>
                  <a:schemeClr val="bg1"/>
                </a:solidFill>
              </a:rPr>
              <a:t>Dansk </a:t>
            </a:r>
            <a:r>
              <a:rPr lang="en-US" sz="4000" b="1" dirty="0" err="1">
                <a:solidFill>
                  <a:schemeClr val="bg1"/>
                </a:solidFill>
              </a:rPr>
              <a:t>Sprogn</a:t>
            </a:r>
            <a:r>
              <a:rPr lang="el-GR" sz="4000" b="1" dirty="0">
                <a:solidFill>
                  <a:schemeClr val="bg1"/>
                </a:solidFill>
              </a:rPr>
              <a:t>æ</a:t>
            </a:r>
            <a:r>
              <a:rPr lang="en-US" sz="4000" b="1" dirty="0" err="1">
                <a:solidFill>
                  <a:schemeClr val="bg1"/>
                </a:solidFill>
              </a:rPr>
              <a:t>vn</a:t>
            </a:r>
            <a:endParaRPr lang="el-GR" sz="4000" b="1" dirty="0">
              <a:solidFill>
                <a:schemeClr val="bg1"/>
              </a:solidFill>
            </a:endParaRPr>
          </a:p>
        </p:txBody>
      </p:sp>
      <p:sp>
        <p:nvSpPr>
          <p:cNvPr id="3" name="Θέση περιεχομένου 2"/>
          <p:cNvSpPr>
            <a:spLocks noGrp="1"/>
          </p:cNvSpPr>
          <p:nvPr>
            <p:ph idx="1"/>
          </p:nvPr>
        </p:nvSpPr>
        <p:spPr>
          <a:ln>
            <a:solidFill>
              <a:srgbClr val="FF0000"/>
            </a:solidFill>
          </a:ln>
        </p:spPr>
        <p:style>
          <a:lnRef idx="2">
            <a:schemeClr val="accent5"/>
          </a:lnRef>
          <a:fillRef idx="1">
            <a:schemeClr val="lt1"/>
          </a:fillRef>
          <a:effectRef idx="0">
            <a:schemeClr val="accent5"/>
          </a:effectRef>
          <a:fontRef idx="minor">
            <a:schemeClr val="dk1"/>
          </a:fontRef>
        </p:style>
        <p:txBody>
          <a:bodyPr>
            <a:normAutofit/>
          </a:bodyPr>
          <a:lstStyle/>
          <a:p>
            <a:pPr algn="just"/>
            <a:r>
              <a:rPr lang="el-GR" b="1" dirty="0"/>
              <a:t>Δανία: </a:t>
            </a:r>
            <a:r>
              <a:rPr lang="en-US" b="1" dirty="0"/>
              <a:t>Dansk </a:t>
            </a:r>
            <a:r>
              <a:rPr lang="en-US" b="1" dirty="0" err="1"/>
              <a:t>Sprogn</a:t>
            </a:r>
            <a:r>
              <a:rPr lang="el-GR" b="1" dirty="0"/>
              <a:t>æ</a:t>
            </a:r>
            <a:r>
              <a:rPr lang="en-US" b="1" dirty="0" err="1"/>
              <a:t>vn</a:t>
            </a:r>
            <a:r>
              <a:rPr lang="el-GR" b="1" dirty="0"/>
              <a:t> </a:t>
            </a:r>
            <a:r>
              <a:rPr lang="el-GR" dirty="0"/>
              <a:t>(Δανικό Συμβούλιο για τη Γλώσσα), κρατικός φορέας που συνεργάζεται με ή εκπροσωπείται από διάφορους άλλους φορείς γλωσσικού σχεδιασμού, όπως το Νομικό Τμήμα του Υπουργείου </a:t>
            </a:r>
            <a:r>
              <a:rPr lang="el-GR" dirty="0" smtClean="0"/>
              <a:t>Δικαιοσύνης (</a:t>
            </a:r>
            <a:r>
              <a:rPr lang="fr-FR" dirty="0"/>
              <a:t>http://www.</a:t>
            </a:r>
            <a:r>
              <a:rPr lang="en-US" dirty="0" err="1"/>
              <a:t>dsn</a:t>
            </a:r>
            <a:r>
              <a:rPr lang="en-AU" dirty="0"/>
              <a:t>.</a:t>
            </a:r>
            <a:r>
              <a:rPr lang="en-US" dirty="0" err="1" smtClean="0"/>
              <a:t>dk</a:t>
            </a:r>
            <a:r>
              <a:rPr lang="el-GR" dirty="0" smtClean="0"/>
              <a:t>)</a:t>
            </a:r>
            <a:endParaRPr lang="en-US" b="1" dirty="0"/>
          </a:p>
        </p:txBody>
      </p:sp>
    </p:spTree>
    <p:extLst>
      <p:ext uri="{BB962C8B-B14F-4D97-AF65-F5344CB8AC3E}">
        <p14:creationId xmlns:p14="http://schemas.microsoft.com/office/powerpoint/2010/main" xmlns="" val="42676215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4000" b="1" dirty="0" err="1"/>
              <a:t>Oqaasileriffik</a:t>
            </a:r>
            <a:endParaRPr lang="el-GR" sz="4000" b="1" dirty="0"/>
          </a:p>
        </p:txBody>
      </p:sp>
      <p:sp>
        <p:nvSpPr>
          <p:cNvPr id="3" name="Θέση περιεχομένου 2"/>
          <p:cNvSpPr>
            <a:spLocks noGrp="1"/>
          </p:cNvSpPr>
          <p:nvPr>
            <p:ph idx="1"/>
          </p:nvPr>
        </p:nvSpPr>
        <p:spPr>
          <a:solidFill>
            <a:schemeClr val="bg1"/>
          </a:solidFill>
          <a:ln w="76200">
            <a:solidFill>
              <a:srgbClr val="FF0000"/>
            </a:solidFill>
          </a:ln>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just"/>
            <a:r>
              <a:rPr lang="el-GR" b="1" dirty="0" err="1"/>
              <a:t>Γροινλανδία</a:t>
            </a:r>
            <a:r>
              <a:rPr lang="el-GR" dirty="0"/>
              <a:t> (δανικό έδαφος στην αμερικανική ήπειρο): </a:t>
            </a:r>
            <a:r>
              <a:rPr lang="en-US" b="1" dirty="0" err="1"/>
              <a:t>Oqaasileriffik</a:t>
            </a:r>
            <a:r>
              <a:rPr lang="el-GR" dirty="0"/>
              <a:t> (Γλωσσική Γραμματεία της </a:t>
            </a:r>
            <a:r>
              <a:rPr lang="el-GR" dirty="0" err="1"/>
              <a:t>Γροινλανδίας</a:t>
            </a:r>
            <a:r>
              <a:rPr lang="el-GR" dirty="0"/>
              <a:t>), ανεξάρτητος κρατικός φορέας υπό την αιγίδα του Υπουργείου Πολιτισμού, Παιδείας, Έρευνας και Εκκλησίας, ο οποίος μεριμνά για τη </a:t>
            </a:r>
            <a:r>
              <a:rPr lang="el-GR" dirty="0" err="1"/>
              <a:t>γροινλανδική</a:t>
            </a:r>
            <a:r>
              <a:rPr lang="el-GR" dirty="0"/>
              <a:t> (</a:t>
            </a:r>
            <a:r>
              <a:rPr lang="en-US" dirty="0" err="1"/>
              <a:t>Kalaallisut</a:t>
            </a:r>
            <a:r>
              <a:rPr lang="el-GR" dirty="0"/>
              <a:t>) γλώσσα και ορολογία, έχει δε εκδώσει και λεξικά </a:t>
            </a:r>
            <a:r>
              <a:rPr lang="el-GR" dirty="0" smtClean="0"/>
              <a:t>όρων</a:t>
            </a:r>
            <a:r>
              <a:rPr lang="el-GR" dirty="0"/>
              <a:t>, όπως το </a:t>
            </a:r>
            <a:r>
              <a:rPr lang="en-US" i="1" dirty="0" err="1"/>
              <a:t>Taaguusersuutit</a:t>
            </a:r>
            <a:r>
              <a:rPr lang="el-GR" i="1" dirty="0"/>
              <a:t>: </a:t>
            </a:r>
            <a:r>
              <a:rPr lang="en-AU" i="1" dirty="0" err="1"/>
              <a:t>pinerluttulerinermut</a:t>
            </a:r>
            <a:r>
              <a:rPr lang="el-GR" i="1" dirty="0"/>
              <a:t>, </a:t>
            </a:r>
            <a:r>
              <a:rPr lang="en-AU" i="1" dirty="0" err="1"/>
              <a:t>eqqartuussisarnermut</a:t>
            </a:r>
            <a:r>
              <a:rPr lang="el-GR" i="1" dirty="0"/>
              <a:t>, </a:t>
            </a:r>
            <a:r>
              <a:rPr lang="en-AU" i="1" dirty="0" err="1"/>
              <a:t>aningaaserivinnut</a:t>
            </a:r>
            <a:r>
              <a:rPr lang="el-GR" i="1" dirty="0"/>
              <a:t>, </a:t>
            </a:r>
            <a:r>
              <a:rPr lang="en-AU" i="1" dirty="0" err="1"/>
              <a:t>timillu</a:t>
            </a:r>
            <a:r>
              <a:rPr lang="en-AU" i="1" dirty="0"/>
              <a:t> </a:t>
            </a:r>
            <a:r>
              <a:rPr lang="en-AU" i="1" dirty="0" err="1"/>
              <a:t>pisataanut</a:t>
            </a:r>
            <a:r>
              <a:rPr lang="en-AU" i="1" dirty="0"/>
              <a:t> </a:t>
            </a:r>
            <a:r>
              <a:rPr lang="en-AU" i="1" dirty="0" err="1"/>
              <a:t>tunngasuni</a:t>
            </a:r>
            <a:r>
              <a:rPr lang="el-GR" dirty="0"/>
              <a:t> (Λίστα Ορολογίας του Ποινικού Κώδικα, της Πράξης περί Απονομής Δικαιοσύνης, των Χρηματοοικονομικών Θεσμών και της Ανατομίας) </a:t>
            </a:r>
            <a:r>
              <a:rPr lang="el-GR" dirty="0" smtClean="0"/>
              <a:t>κ.ά. (</a:t>
            </a:r>
            <a:r>
              <a:rPr lang="fr-FR" dirty="0"/>
              <a:t>http://</a:t>
            </a:r>
            <a:r>
              <a:rPr lang="fr-FR" dirty="0" smtClean="0"/>
              <a:t>www.oqaasileriffik.gl</a:t>
            </a:r>
            <a:r>
              <a:rPr lang="el-GR" dirty="0" smtClean="0"/>
              <a:t>)</a:t>
            </a:r>
            <a:endParaRPr lang="en-US" b="1" dirty="0"/>
          </a:p>
        </p:txBody>
      </p:sp>
    </p:spTree>
    <p:extLst>
      <p:ext uri="{BB962C8B-B14F-4D97-AF65-F5344CB8AC3E}">
        <p14:creationId xmlns:p14="http://schemas.microsoft.com/office/powerpoint/2010/main" xmlns="" val="8502599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0070C0"/>
          </a:solidFill>
        </p:spPr>
        <p:style>
          <a:lnRef idx="2">
            <a:schemeClr val="dk1"/>
          </a:lnRef>
          <a:fillRef idx="1002">
            <a:schemeClr val="dk2"/>
          </a:fillRef>
          <a:effectRef idx="0">
            <a:schemeClr val="dk1"/>
          </a:effectRef>
          <a:fontRef idx="minor">
            <a:schemeClr val="dk1"/>
          </a:fontRef>
        </p:style>
        <p:txBody>
          <a:bodyPr>
            <a:normAutofit/>
          </a:bodyPr>
          <a:lstStyle/>
          <a:p>
            <a:r>
              <a:rPr lang="de-DE" sz="3200" b="1" dirty="0" err="1" smtClean="0">
                <a:solidFill>
                  <a:schemeClr val="bg1"/>
                </a:solidFill>
              </a:rPr>
              <a:t>Språkrådet</a:t>
            </a:r>
            <a:r>
              <a:rPr lang="el-GR" sz="3200" b="1" dirty="0" smtClean="0">
                <a:solidFill>
                  <a:schemeClr val="bg1"/>
                </a:solidFill>
              </a:rPr>
              <a:t>,</a:t>
            </a:r>
            <a:br>
              <a:rPr lang="el-GR" sz="3200" b="1" dirty="0" smtClean="0">
                <a:solidFill>
                  <a:schemeClr val="bg1"/>
                </a:solidFill>
              </a:rPr>
            </a:br>
            <a:r>
              <a:rPr lang="nn-NO" sz="3200" b="1" dirty="0" smtClean="0">
                <a:solidFill>
                  <a:schemeClr val="bg1"/>
                </a:solidFill>
              </a:rPr>
              <a:t>Det </a:t>
            </a:r>
            <a:r>
              <a:rPr lang="nn-NO" sz="3200" b="1" dirty="0">
                <a:solidFill>
                  <a:schemeClr val="bg1"/>
                </a:solidFill>
              </a:rPr>
              <a:t>Norske Akademi for Språk og Litteratur</a:t>
            </a:r>
            <a:endParaRPr lang="el-GR" sz="3000" b="1" dirty="0">
              <a:solidFill>
                <a:schemeClr val="bg1"/>
              </a:solidFill>
            </a:endParaRPr>
          </a:p>
        </p:txBody>
      </p:sp>
      <p:sp>
        <p:nvSpPr>
          <p:cNvPr id="3" name="Θέση περιεχομένου 2"/>
          <p:cNvSpPr>
            <a:spLocks noGrp="1"/>
          </p:cNvSpPr>
          <p:nvPr>
            <p:ph idx="1"/>
          </p:nvPr>
        </p:nvSpPr>
        <p:spPr>
          <a:solidFill>
            <a:srgbClr val="FF0000"/>
          </a:solidFill>
        </p:spPr>
        <p:style>
          <a:lnRef idx="2">
            <a:schemeClr val="accent5"/>
          </a:lnRef>
          <a:fillRef idx="1">
            <a:schemeClr val="lt1"/>
          </a:fillRef>
          <a:effectRef idx="0">
            <a:schemeClr val="accent5"/>
          </a:effectRef>
          <a:fontRef idx="minor">
            <a:schemeClr val="dk1"/>
          </a:fontRef>
        </p:style>
        <p:txBody>
          <a:bodyPr>
            <a:normAutofit fontScale="85000" lnSpcReduction="10000"/>
          </a:bodyPr>
          <a:lstStyle/>
          <a:p>
            <a:pPr algn="just"/>
            <a:r>
              <a:rPr lang="el-GR" b="1" dirty="0" smtClean="0"/>
              <a:t>Νορβηγία: </a:t>
            </a:r>
            <a:r>
              <a:rPr lang="de-DE" b="1" dirty="0" err="1"/>
              <a:t>Språkrådet</a:t>
            </a:r>
            <a:r>
              <a:rPr lang="el-GR" b="1" dirty="0" smtClean="0"/>
              <a:t> </a:t>
            </a:r>
            <a:r>
              <a:rPr lang="el-GR" dirty="0" smtClean="0"/>
              <a:t>(Συμβούλιο </a:t>
            </a:r>
            <a:r>
              <a:rPr lang="el-GR" dirty="0"/>
              <a:t>για τη </a:t>
            </a:r>
            <a:r>
              <a:rPr lang="el-GR" dirty="0" smtClean="0"/>
              <a:t>Γλώσσα) –κρατικός </a:t>
            </a:r>
            <a:r>
              <a:rPr lang="el-GR" dirty="0"/>
              <a:t>φορέας που </a:t>
            </a:r>
            <a:r>
              <a:rPr lang="el-GR" dirty="0" smtClean="0"/>
              <a:t>ιδρύθηκε το 2005 (διαδέχτηκε το </a:t>
            </a:r>
            <a:r>
              <a:rPr lang="de-DE" b="1" dirty="0" err="1"/>
              <a:t>Norsk</a:t>
            </a:r>
            <a:r>
              <a:rPr lang="de-DE" b="1" dirty="0"/>
              <a:t> </a:t>
            </a:r>
            <a:r>
              <a:rPr lang="de-DE" b="1" dirty="0" err="1" smtClean="0"/>
              <a:t>språkråd</a:t>
            </a:r>
            <a:r>
              <a:rPr lang="el-GR" b="1" dirty="0" smtClean="0"/>
              <a:t> </a:t>
            </a:r>
            <a:r>
              <a:rPr lang="el-GR" dirty="0" smtClean="0"/>
              <a:t>[1974–2005]), υπάγεται στο Υπουργείο Πολιτισμού και λειτουργεί συμβουλευτικά σε όλα τα γλωσσικά ζητήματα της </a:t>
            </a:r>
            <a:r>
              <a:rPr lang="de-DE" b="1" i="1" dirty="0" err="1"/>
              <a:t>Bokmål</a:t>
            </a:r>
            <a:r>
              <a:rPr lang="de-DE" dirty="0"/>
              <a:t> </a:t>
            </a:r>
            <a:r>
              <a:rPr lang="el-GR" dirty="0" smtClean="0"/>
              <a:t>και της</a:t>
            </a:r>
            <a:r>
              <a:rPr lang="de-DE" dirty="0" smtClean="0"/>
              <a:t> </a:t>
            </a:r>
            <a:r>
              <a:rPr lang="de-DE" b="1" i="1" dirty="0" smtClean="0"/>
              <a:t>Nynorsk</a:t>
            </a:r>
            <a:r>
              <a:rPr lang="el-GR" dirty="0" smtClean="0"/>
              <a:t> (</a:t>
            </a:r>
            <a:r>
              <a:rPr lang="fr-FR" dirty="0"/>
              <a:t>http://</a:t>
            </a:r>
            <a:r>
              <a:rPr lang="fr-FR" dirty="0" smtClean="0"/>
              <a:t>www.sprakradet.no</a:t>
            </a:r>
            <a:r>
              <a:rPr lang="el-GR" dirty="0" smtClean="0"/>
              <a:t>) και </a:t>
            </a:r>
            <a:r>
              <a:rPr lang="nn-NO" b="1" dirty="0"/>
              <a:t>Det Norske Akademi for Språk og </a:t>
            </a:r>
            <a:r>
              <a:rPr lang="nn-NO" b="1" dirty="0" smtClean="0"/>
              <a:t>Litteratur</a:t>
            </a:r>
            <a:r>
              <a:rPr lang="el-GR" b="1" dirty="0" smtClean="0"/>
              <a:t> </a:t>
            </a:r>
            <a:r>
              <a:rPr lang="el-GR" dirty="0" smtClean="0"/>
              <a:t>(Νορβηγική Ακαδημία για τη Γλώσσα και τη Λογοτεχνία) –ιδιωτικός φορέας με αποστολή την προστασία της </a:t>
            </a:r>
            <a:r>
              <a:rPr lang="de-DE" b="1" i="1" dirty="0" smtClean="0"/>
              <a:t>Riksmål</a:t>
            </a:r>
            <a:r>
              <a:rPr lang="el-GR" b="1" i="1" dirty="0" smtClean="0"/>
              <a:t> </a:t>
            </a:r>
            <a:r>
              <a:rPr lang="el-GR" dirty="0" smtClean="0"/>
              <a:t>(</a:t>
            </a:r>
            <a:r>
              <a:rPr lang="de-DE" dirty="0"/>
              <a:t>http://</a:t>
            </a:r>
            <a:r>
              <a:rPr lang="de-DE" dirty="0" smtClean="0"/>
              <a:t>wordpresswebsider.no/detnorskeakademi</a:t>
            </a:r>
            <a:r>
              <a:rPr lang="el-GR" dirty="0" smtClean="0"/>
              <a:t>)</a:t>
            </a:r>
            <a:endParaRPr lang="en-US" dirty="0"/>
          </a:p>
        </p:txBody>
      </p:sp>
    </p:spTree>
    <p:extLst>
      <p:ext uri="{BB962C8B-B14F-4D97-AF65-F5344CB8AC3E}">
        <p14:creationId xmlns:p14="http://schemas.microsoft.com/office/powerpoint/2010/main" xmlns="" val="2182174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3">
            <a:schemeClr val="lt1"/>
          </a:lnRef>
          <a:fillRef idx="1">
            <a:schemeClr val="dk1"/>
          </a:fillRef>
          <a:effectRef idx="1">
            <a:schemeClr val="dk1"/>
          </a:effectRef>
          <a:fontRef idx="minor">
            <a:schemeClr val="lt1"/>
          </a:fontRef>
        </p:style>
        <p:txBody>
          <a:bodyPr>
            <a:normAutofit/>
          </a:bodyPr>
          <a:lstStyle/>
          <a:p>
            <a:r>
              <a:rPr lang="de-DE" sz="3200" b="1" dirty="0" err="1"/>
              <a:t>Eesti</a:t>
            </a:r>
            <a:r>
              <a:rPr lang="de-DE" sz="3200" b="1" dirty="0"/>
              <a:t> </a:t>
            </a:r>
            <a:r>
              <a:rPr lang="de-DE" sz="3200" b="1" dirty="0" err="1"/>
              <a:t>Keele</a:t>
            </a:r>
            <a:r>
              <a:rPr lang="de-DE" sz="3200" b="1" dirty="0"/>
              <a:t> </a:t>
            </a:r>
            <a:r>
              <a:rPr lang="de-DE" sz="3200" b="1" dirty="0" err="1" smtClean="0"/>
              <a:t>Instituut</a:t>
            </a:r>
            <a:r>
              <a:rPr lang="el-GR" sz="3200" b="1" dirty="0" smtClean="0"/>
              <a:t>, </a:t>
            </a:r>
            <a:r>
              <a:rPr lang="en-US" sz="3200" b="1" dirty="0" smtClean="0"/>
              <a:t>Justiitsministeerium</a:t>
            </a:r>
            <a:endParaRPr lang="el-GR" sz="3000" b="1" dirty="0"/>
          </a:p>
        </p:txBody>
      </p:sp>
      <p:sp>
        <p:nvSpPr>
          <p:cNvPr id="3" name="Θέση περιεχομένου 2"/>
          <p:cNvSpPr>
            <a:spLocks noGrp="1"/>
          </p:cNvSpPr>
          <p:nvPr>
            <p:ph idx="1"/>
          </p:nvPr>
        </p:nvSpPr>
        <p:spPr>
          <a:solidFill>
            <a:srgbClr val="00B0F0"/>
          </a:solidFill>
        </p:spPr>
        <p:style>
          <a:lnRef idx="1">
            <a:schemeClr val="accent5"/>
          </a:lnRef>
          <a:fillRef idx="2">
            <a:schemeClr val="accent5"/>
          </a:fillRef>
          <a:effectRef idx="1">
            <a:schemeClr val="accent5"/>
          </a:effectRef>
          <a:fontRef idx="minor">
            <a:schemeClr val="dk1"/>
          </a:fontRef>
        </p:style>
        <p:txBody>
          <a:bodyPr>
            <a:normAutofit fontScale="92500"/>
          </a:bodyPr>
          <a:lstStyle/>
          <a:p>
            <a:pPr algn="just"/>
            <a:r>
              <a:rPr lang="el-GR" b="1" dirty="0"/>
              <a:t>Εσθονία:</a:t>
            </a:r>
            <a:r>
              <a:rPr lang="el-GR" dirty="0"/>
              <a:t> </a:t>
            </a:r>
            <a:r>
              <a:rPr lang="de-DE" b="1" dirty="0" err="1"/>
              <a:t>Eesti</a:t>
            </a:r>
            <a:r>
              <a:rPr lang="de-DE" b="1" dirty="0"/>
              <a:t> </a:t>
            </a:r>
            <a:r>
              <a:rPr lang="de-DE" b="1" dirty="0" err="1"/>
              <a:t>Keele</a:t>
            </a:r>
            <a:r>
              <a:rPr lang="de-DE" b="1" dirty="0"/>
              <a:t> </a:t>
            </a:r>
            <a:r>
              <a:rPr lang="de-DE" b="1" dirty="0" err="1"/>
              <a:t>Instituut</a:t>
            </a:r>
            <a:r>
              <a:rPr lang="de-DE" b="1" dirty="0"/>
              <a:t> </a:t>
            </a:r>
            <a:r>
              <a:rPr lang="el-GR" dirty="0" smtClean="0"/>
              <a:t>(Ινστιτούτο Εσθονικής Γλώσσας)</a:t>
            </a:r>
            <a:r>
              <a:rPr lang="el-GR" b="1" dirty="0" smtClean="0"/>
              <a:t> </a:t>
            </a:r>
            <a:r>
              <a:rPr lang="el-GR" dirty="0" smtClean="0"/>
              <a:t>το οποίο ιδρύθηκε το 1993 και μεριμνά για τη διατήρηση της εσθονικής γλώσσας </a:t>
            </a:r>
            <a:r>
              <a:rPr lang="el-GR" dirty="0"/>
              <a:t>(</a:t>
            </a:r>
            <a:r>
              <a:rPr lang="de-DE" dirty="0"/>
              <a:t>http://portaal.eki.ee</a:t>
            </a:r>
            <a:r>
              <a:rPr lang="el-GR" dirty="0"/>
              <a:t>)</a:t>
            </a:r>
            <a:endParaRPr lang="el-GR" dirty="0" smtClean="0"/>
          </a:p>
          <a:p>
            <a:pPr algn="just"/>
            <a:r>
              <a:rPr lang="en-US" b="1" dirty="0" smtClean="0"/>
              <a:t>Justiitsministeerium</a:t>
            </a:r>
            <a:r>
              <a:rPr lang="el-GR" b="1" dirty="0" smtClean="0"/>
              <a:t> </a:t>
            </a:r>
            <a:r>
              <a:rPr lang="el-GR" dirty="0" smtClean="0"/>
              <a:t>(Υπουργείο Δικαιοσύνης), το οποίο </a:t>
            </a:r>
            <a:r>
              <a:rPr lang="el-GR" dirty="0"/>
              <a:t>εκδίδει, μεταξύ άλλων, το δελτίο </a:t>
            </a:r>
            <a:r>
              <a:rPr lang="et-EE" i="1" dirty="0"/>
              <a:t>Õiguskeel</a:t>
            </a:r>
            <a:r>
              <a:rPr lang="el-GR" dirty="0"/>
              <a:t> για ζητήματα νομικής </a:t>
            </a:r>
            <a:r>
              <a:rPr lang="el-GR" dirty="0" smtClean="0"/>
              <a:t>γλώσσας (</a:t>
            </a:r>
            <a:r>
              <a:rPr lang="en-AU" dirty="0"/>
              <a:t>http://</a:t>
            </a:r>
            <a:r>
              <a:rPr lang="en-AU" dirty="0" smtClean="0"/>
              <a:t>www.just.ee/et/eesmargid-tegevused/oiguspoliitika</a:t>
            </a:r>
            <a:r>
              <a:rPr lang="el-GR" dirty="0" smtClean="0"/>
              <a:t>)</a:t>
            </a:r>
            <a:endParaRPr lang="en-US" b="1" dirty="0"/>
          </a:p>
        </p:txBody>
      </p:sp>
    </p:spTree>
    <p:extLst>
      <p:ext uri="{BB962C8B-B14F-4D97-AF65-F5344CB8AC3E}">
        <p14:creationId xmlns:p14="http://schemas.microsoft.com/office/powerpoint/2010/main" xmlns="" val="13015623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2">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lv-LV" sz="3200" b="1" dirty="0"/>
              <a:t>Valsts valodas </a:t>
            </a:r>
            <a:r>
              <a:rPr lang="lv-LV" sz="3200" b="1" dirty="0" smtClean="0"/>
              <a:t>centrs</a:t>
            </a:r>
            <a:r>
              <a:rPr lang="el-GR" sz="3200" b="1" dirty="0"/>
              <a:t> </a:t>
            </a:r>
            <a:r>
              <a:rPr lang="el-GR" sz="3200" b="1" dirty="0" smtClean="0"/>
              <a:t>&amp; </a:t>
            </a:r>
            <a:r>
              <a:rPr lang="en-US" sz="3200" b="1" dirty="0" err="1" smtClean="0"/>
              <a:t>Tulko</a:t>
            </a:r>
            <a:r>
              <a:rPr lang="el-GR" sz="3200" b="1" dirty="0"/>
              <a:t>š</a:t>
            </a:r>
            <a:r>
              <a:rPr lang="en-US" sz="3200" b="1" dirty="0" err="1"/>
              <a:t>anas</a:t>
            </a:r>
            <a:r>
              <a:rPr lang="en-US" sz="3200" b="1" dirty="0"/>
              <a:t> un </a:t>
            </a:r>
            <a:r>
              <a:rPr lang="en-US" sz="3200" b="1" dirty="0" err="1"/>
              <a:t>terminolo</a:t>
            </a:r>
            <a:r>
              <a:rPr lang="el-GR" sz="3200" b="1" dirty="0"/>
              <a:t>ģ</a:t>
            </a:r>
            <a:r>
              <a:rPr lang="en-US" sz="3200" b="1" dirty="0" err="1"/>
              <a:t>ijas</a:t>
            </a:r>
            <a:r>
              <a:rPr lang="en-US" sz="3200" b="1" dirty="0"/>
              <a:t> </a:t>
            </a:r>
            <a:r>
              <a:rPr lang="en-US" sz="3200" b="1" dirty="0" err="1"/>
              <a:t>centrs</a:t>
            </a:r>
            <a:endParaRPr lang="el-GR" sz="3000" b="1" dirty="0"/>
          </a:p>
        </p:txBody>
      </p:sp>
      <p:sp>
        <p:nvSpPr>
          <p:cNvPr id="3" name="Θέση περιεχομένου 2"/>
          <p:cNvSpPr>
            <a:spLocks noGrp="1"/>
          </p:cNvSpPr>
          <p:nvPr>
            <p:ph idx="1"/>
          </p:nvPr>
        </p:nvSpPr>
        <p:spPr>
          <a:solidFill>
            <a:schemeClr val="bg1"/>
          </a:solidFill>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algn="just"/>
            <a:r>
              <a:rPr lang="el-GR" b="1" dirty="0"/>
              <a:t>Λετονία: </a:t>
            </a:r>
            <a:r>
              <a:rPr lang="lv-LV" b="1" dirty="0"/>
              <a:t>Valsts valodas centrs </a:t>
            </a:r>
            <a:r>
              <a:rPr lang="el-GR" dirty="0" smtClean="0"/>
              <a:t>(Κρατικό Κέντρο Γλώσσας) το οποίο ιδρύθηκε το 1992 και επιβάλλει πρόστιμα σε ζητήματα χρήσης των επίσημων γλωσσών της Λετονίας. Από το 2009, ενσωμάτωσε και το</a:t>
            </a:r>
            <a:r>
              <a:rPr lang="el-GR" b="1" dirty="0" smtClean="0"/>
              <a:t> </a:t>
            </a:r>
            <a:r>
              <a:rPr lang="en-US" b="1" dirty="0" err="1" smtClean="0"/>
              <a:t>Tulko</a:t>
            </a:r>
            <a:r>
              <a:rPr lang="el-GR" b="1" dirty="0"/>
              <a:t>š</a:t>
            </a:r>
            <a:r>
              <a:rPr lang="en-US" b="1" dirty="0" err="1"/>
              <a:t>anas</a:t>
            </a:r>
            <a:r>
              <a:rPr lang="en-US" b="1" dirty="0"/>
              <a:t> un </a:t>
            </a:r>
            <a:r>
              <a:rPr lang="en-US" b="1" dirty="0" err="1"/>
              <a:t>terminolo</a:t>
            </a:r>
            <a:r>
              <a:rPr lang="el-GR" b="1" dirty="0"/>
              <a:t>ģ</a:t>
            </a:r>
            <a:r>
              <a:rPr lang="en-US" b="1" dirty="0" err="1"/>
              <a:t>ijas</a:t>
            </a:r>
            <a:r>
              <a:rPr lang="en-US" b="1" dirty="0"/>
              <a:t> </a:t>
            </a:r>
            <a:r>
              <a:rPr lang="en-US" b="1" dirty="0" err="1"/>
              <a:t>centrs</a:t>
            </a:r>
            <a:r>
              <a:rPr lang="el-GR" b="1" dirty="0"/>
              <a:t> </a:t>
            </a:r>
            <a:r>
              <a:rPr lang="el-GR" dirty="0"/>
              <a:t>(Κέντρο Μετάφρασης και Ορολογίας) – </a:t>
            </a:r>
            <a:r>
              <a:rPr lang="en-US" dirty="0"/>
              <a:t>TTC</a:t>
            </a:r>
            <a:r>
              <a:rPr lang="el-GR" dirty="0"/>
              <a:t>, </a:t>
            </a:r>
            <a:r>
              <a:rPr lang="el-GR" dirty="0" smtClean="0"/>
              <a:t>κρατικό φορέα </a:t>
            </a:r>
            <a:r>
              <a:rPr lang="el-GR" dirty="0"/>
              <a:t>υπό την εποπτεία της </a:t>
            </a:r>
            <a:r>
              <a:rPr lang="el-GR" dirty="0" err="1"/>
              <a:t>Καγκελλαρίας</a:t>
            </a:r>
            <a:r>
              <a:rPr lang="el-GR" dirty="0"/>
              <a:t> της Δημοκρατίας της Λετονίας (</a:t>
            </a:r>
            <a:r>
              <a:rPr lang="lv-LV" dirty="0"/>
              <a:t>Latvijas Republikas Valsts kanceleja</a:t>
            </a:r>
            <a:r>
              <a:rPr lang="el-GR" dirty="0"/>
              <a:t>) που ιδρύθηκε το 1996 και άρχισε να λειτουργεί το 1997 με αποστολή, μεταξύ άλλων, τη μετάφραση διεθνών νομικών εγγράφων για δημόσιες υπηρεσίες, καθώς και την ανάπτυξη, εναρμόνιση και δημοσίευση </a:t>
            </a:r>
            <a:r>
              <a:rPr lang="el-GR" dirty="0" err="1"/>
              <a:t>λετονικής</a:t>
            </a:r>
            <a:r>
              <a:rPr lang="el-GR" dirty="0"/>
              <a:t> νομικής και τεχνικής </a:t>
            </a:r>
            <a:r>
              <a:rPr lang="el-GR" dirty="0" smtClean="0"/>
              <a:t>ορολογίας </a:t>
            </a:r>
            <a:r>
              <a:rPr lang="el-GR" dirty="0"/>
              <a:t>(</a:t>
            </a:r>
            <a:r>
              <a:rPr lang="de-DE" dirty="0"/>
              <a:t>http://www.vvc.gov.lv</a:t>
            </a:r>
            <a:r>
              <a:rPr lang="el-GR" dirty="0" smtClean="0"/>
              <a:t>)</a:t>
            </a:r>
            <a:endParaRPr lang="el-GR" dirty="0"/>
          </a:p>
        </p:txBody>
      </p:sp>
    </p:spTree>
    <p:extLst>
      <p:ext uri="{BB962C8B-B14F-4D97-AF65-F5344CB8AC3E}">
        <p14:creationId xmlns:p14="http://schemas.microsoft.com/office/powerpoint/2010/main" xmlns="" val="32268216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92D050"/>
          </a:solidFill>
          <a:ln>
            <a:solidFill>
              <a:srgbClr val="FF0000"/>
            </a:solidFill>
          </a:ln>
        </p:spPr>
        <p:style>
          <a:lnRef idx="2">
            <a:schemeClr val="accent2"/>
          </a:lnRef>
          <a:fillRef idx="1">
            <a:schemeClr val="lt1"/>
          </a:fillRef>
          <a:effectRef idx="0">
            <a:schemeClr val="accent2"/>
          </a:effectRef>
          <a:fontRef idx="minor">
            <a:schemeClr val="dk1"/>
          </a:fontRef>
        </p:style>
        <p:txBody>
          <a:bodyPr>
            <a:normAutofit/>
          </a:bodyPr>
          <a:lstStyle/>
          <a:p>
            <a:r>
              <a:rPr lang="lt-LT" sz="3200" b="1" dirty="0">
                <a:solidFill>
                  <a:srgbClr val="FF0000"/>
                </a:solidFill>
              </a:rPr>
              <a:t>Valstybinė lietuvių kalbos komisija</a:t>
            </a:r>
            <a:endParaRPr lang="el-GR" sz="3000" b="1" dirty="0">
              <a:solidFill>
                <a:srgbClr val="FF0000"/>
              </a:solidFill>
            </a:endParaRPr>
          </a:p>
        </p:txBody>
      </p:sp>
      <p:sp>
        <p:nvSpPr>
          <p:cNvPr id="3" name="Θέση περιεχομένου 2"/>
          <p:cNvSpPr>
            <a:spLocks noGrp="1"/>
          </p:cNvSpPr>
          <p:nvPr>
            <p:ph idx="1"/>
          </p:nvPr>
        </p:nvSpPr>
        <p:spPr>
          <a:solidFill>
            <a:srgbClr val="FFFF00"/>
          </a:solidFill>
          <a:ln>
            <a:noFill/>
          </a:ln>
        </p:spPr>
        <p:style>
          <a:lnRef idx="1">
            <a:schemeClr val="accent5"/>
          </a:lnRef>
          <a:fillRef idx="2">
            <a:schemeClr val="accent5"/>
          </a:fillRef>
          <a:effectRef idx="1">
            <a:schemeClr val="accent5"/>
          </a:effectRef>
          <a:fontRef idx="minor">
            <a:schemeClr val="dk1"/>
          </a:fontRef>
        </p:style>
        <p:txBody>
          <a:bodyPr>
            <a:normAutofit/>
          </a:bodyPr>
          <a:lstStyle/>
          <a:p>
            <a:pPr algn="just"/>
            <a:r>
              <a:rPr lang="el-GR" b="1" dirty="0" smtClean="0"/>
              <a:t>Λιθουανία: </a:t>
            </a:r>
            <a:r>
              <a:rPr lang="lt-LT" b="1" dirty="0"/>
              <a:t>Valstybinė lietuvių kalbos komisija </a:t>
            </a:r>
            <a:r>
              <a:rPr lang="el-GR" dirty="0" smtClean="0"/>
              <a:t>(Κρατική Επιτροπή Λιθουανικής Γλώσσας) το οποίο ιδρύθηκε το 1961 υπό την αιγίδα της Λιθουανικής Βουλής και έχει ως έργο τη ρύθμιση και τυποποίηση της λιθουανικής γλώσσας, καθώς και την εφαρμογή της κρατικής </a:t>
            </a:r>
            <a:r>
              <a:rPr lang="el-GR" dirty="0" err="1" smtClean="0"/>
              <a:t>γλωσσικ΄ςη</a:t>
            </a:r>
            <a:r>
              <a:rPr lang="el-GR" dirty="0" smtClean="0"/>
              <a:t> πολιτικής (</a:t>
            </a:r>
            <a:r>
              <a:rPr lang="de-DE" dirty="0"/>
              <a:t>http://</a:t>
            </a:r>
            <a:r>
              <a:rPr lang="de-DE" dirty="0" smtClean="0"/>
              <a:t>www.vlkk.lt</a:t>
            </a:r>
            <a:r>
              <a:rPr lang="el-GR" dirty="0" smtClean="0"/>
              <a:t>)</a:t>
            </a:r>
            <a:endParaRPr lang="el-GR" dirty="0"/>
          </a:p>
        </p:txBody>
      </p:sp>
    </p:spTree>
    <p:extLst>
      <p:ext uri="{BB962C8B-B14F-4D97-AF65-F5344CB8AC3E}">
        <p14:creationId xmlns:p14="http://schemas.microsoft.com/office/powerpoint/2010/main" xmlns="" val="41292726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00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sz="3200" b="1" dirty="0"/>
              <a:t>European Academy of Bolzano</a:t>
            </a:r>
            <a:r>
              <a:rPr lang="el-GR" sz="3200" b="1" dirty="0"/>
              <a:t>/</a:t>
            </a:r>
            <a:r>
              <a:rPr lang="en-US" sz="3200" b="1" dirty="0" err="1"/>
              <a:t>Bozen</a:t>
            </a:r>
            <a:endParaRPr lang="el-GR" sz="3000" b="1" dirty="0"/>
          </a:p>
        </p:txBody>
      </p:sp>
      <p:sp>
        <p:nvSpPr>
          <p:cNvPr id="3" name="Θέση περιεχομένου 2"/>
          <p:cNvSpPr>
            <a:spLocks noGrp="1"/>
          </p:cNvSpPr>
          <p:nvPr>
            <p:ph idx="1"/>
          </p:nvPr>
        </p:nvSpPr>
        <p:spPr>
          <a:solidFill>
            <a:srgbClr val="92D050"/>
          </a:solidFill>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lgn="just"/>
            <a:r>
              <a:rPr lang="el-GR" b="1" dirty="0"/>
              <a:t>Ιταλία: </a:t>
            </a:r>
            <a:r>
              <a:rPr lang="en-US" b="1" dirty="0"/>
              <a:t>European Academy of Bolzano</a:t>
            </a:r>
            <a:r>
              <a:rPr lang="el-GR" b="1" dirty="0"/>
              <a:t>/</a:t>
            </a:r>
            <a:r>
              <a:rPr lang="en-US" b="1" dirty="0" err="1"/>
              <a:t>Bozen</a:t>
            </a:r>
            <a:r>
              <a:rPr lang="el-GR" b="1" dirty="0"/>
              <a:t> </a:t>
            </a:r>
            <a:r>
              <a:rPr lang="el-GR" dirty="0"/>
              <a:t>(Ευρωπαϊκή Ακαδημία του </a:t>
            </a:r>
            <a:r>
              <a:rPr lang="en-US" dirty="0"/>
              <a:t>Bolzano</a:t>
            </a:r>
            <a:r>
              <a:rPr lang="el-GR" dirty="0"/>
              <a:t>/</a:t>
            </a:r>
            <a:r>
              <a:rPr lang="en-US" dirty="0" err="1"/>
              <a:t>Bozen</a:t>
            </a:r>
            <a:r>
              <a:rPr lang="el-GR" dirty="0"/>
              <a:t>) – </a:t>
            </a:r>
            <a:r>
              <a:rPr lang="en-US" dirty="0"/>
              <a:t>EURAC</a:t>
            </a:r>
            <a:r>
              <a:rPr lang="el-GR" dirty="0"/>
              <a:t>,</a:t>
            </a:r>
            <a:r>
              <a:rPr lang="el-GR" b="1" dirty="0"/>
              <a:t> </a:t>
            </a:r>
            <a:r>
              <a:rPr lang="el-GR" dirty="0"/>
              <a:t>ιδιωτικός φορέας, έργο του οποίου είναι η έρευνα σχετικά με τη νομική ορολογία για την επίσημη επιτροπή γερμανικής και ιταλικής ορολογίας για το Ν. </a:t>
            </a:r>
            <a:r>
              <a:rPr lang="el-GR" dirty="0" err="1"/>
              <a:t>Τυρόλο</a:t>
            </a:r>
            <a:r>
              <a:rPr lang="el-GR" dirty="0"/>
              <a:t>, η </a:t>
            </a:r>
            <a:r>
              <a:rPr lang="el-GR" dirty="0" err="1"/>
              <a:t>μηχανίκευση</a:t>
            </a:r>
            <a:r>
              <a:rPr lang="el-GR" dirty="0"/>
              <a:t> του</a:t>
            </a:r>
            <a:r>
              <a:rPr lang="el-GR" b="1" dirty="0"/>
              <a:t> </a:t>
            </a:r>
            <a:r>
              <a:rPr lang="en-US" dirty="0"/>
              <a:t>Bistro</a:t>
            </a:r>
            <a:r>
              <a:rPr lang="el-GR" dirty="0"/>
              <a:t>, ενός </a:t>
            </a:r>
            <a:r>
              <a:rPr lang="el-GR" dirty="0" err="1"/>
              <a:t>επιγραμμικού</a:t>
            </a:r>
            <a:r>
              <a:rPr lang="el-GR" dirty="0"/>
              <a:t> (</a:t>
            </a:r>
            <a:r>
              <a:rPr lang="en-US" dirty="0"/>
              <a:t>online</a:t>
            </a:r>
            <a:r>
              <a:rPr lang="el-GR" dirty="0"/>
              <a:t>) συστήματος πληροφοριών νομικής ορολογίας, εκπόνηση </a:t>
            </a:r>
            <a:r>
              <a:rPr lang="el-GR" dirty="0" err="1"/>
              <a:t>λαδινικής</a:t>
            </a:r>
            <a:r>
              <a:rPr lang="el-GR" dirty="0"/>
              <a:t> (</a:t>
            </a:r>
            <a:r>
              <a:rPr lang="en-US" dirty="0" err="1"/>
              <a:t>ladin</a:t>
            </a:r>
            <a:r>
              <a:rPr lang="el-GR" dirty="0"/>
              <a:t>) νομικής ορολογίας (ιδιωτικός φορέας), καθώς και παιδαγωγικό, λεξικογραφικό και </a:t>
            </a:r>
            <a:r>
              <a:rPr lang="el-GR" dirty="0" err="1"/>
              <a:t>γλωσσοδιδακτικό</a:t>
            </a:r>
            <a:r>
              <a:rPr lang="el-GR" dirty="0"/>
              <a:t> </a:t>
            </a:r>
            <a:r>
              <a:rPr lang="el-GR" dirty="0" smtClean="0"/>
              <a:t>έργο (http</a:t>
            </a:r>
            <a:r>
              <a:rPr lang="el-GR" dirty="0"/>
              <a:t>://</a:t>
            </a:r>
            <a:r>
              <a:rPr lang="el-GR" dirty="0" smtClean="0"/>
              <a:t>www.eurac.edu/bistro)</a:t>
            </a:r>
            <a:endParaRPr lang="el-GR" dirty="0"/>
          </a:p>
        </p:txBody>
      </p:sp>
    </p:spTree>
    <p:extLst>
      <p:ext uri="{BB962C8B-B14F-4D97-AF65-F5344CB8AC3E}">
        <p14:creationId xmlns:p14="http://schemas.microsoft.com/office/powerpoint/2010/main" xmlns="" val="292526287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fr-FR" sz="3200" b="1" dirty="0"/>
              <a:t>Commission générale de terminologie et de néologie</a:t>
            </a:r>
          </a:p>
        </p:txBody>
      </p:sp>
      <p:sp>
        <p:nvSpPr>
          <p:cNvPr id="3" name="Θέση περιεχομένου 2"/>
          <p:cNvSpPr>
            <a:spLocks noGrp="1"/>
          </p:cNvSpPr>
          <p:nvPr>
            <p:ph idx="1"/>
          </p:nvPr>
        </p:nvSpPr>
        <p:spPr>
          <a:solidFill>
            <a:srgbClr val="00B0F0"/>
          </a:solidFill>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r>
              <a:rPr lang="el-GR" b="1" dirty="0" smtClean="0"/>
              <a:t>Γαλλία: </a:t>
            </a:r>
            <a:r>
              <a:rPr lang="fr-FR" b="1" dirty="0"/>
              <a:t>Commission générale de terminologie et de néologie </a:t>
            </a:r>
            <a:r>
              <a:rPr lang="el-GR" dirty="0" smtClean="0"/>
              <a:t>(Γενική Επιτροπή Ορολογίας και Νεολογίας) –κρατικός φορέας που ιδρύθηκε το 1996 στο πλαίσιο της </a:t>
            </a:r>
            <a:r>
              <a:rPr lang="en-US" b="1" dirty="0" err="1" smtClean="0"/>
              <a:t>Acad</a:t>
            </a:r>
            <a:r>
              <a:rPr lang="fr-FR" b="1" dirty="0"/>
              <a:t>é</a:t>
            </a:r>
            <a:r>
              <a:rPr lang="en-US" b="1" dirty="0" err="1" smtClean="0"/>
              <a:t>mie</a:t>
            </a:r>
            <a:r>
              <a:rPr lang="en-US" b="1" dirty="0" smtClean="0"/>
              <a:t> </a:t>
            </a:r>
            <a:r>
              <a:rPr lang="en-US" b="1" dirty="0" err="1" smtClean="0"/>
              <a:t>Franç</a:t>
            </a:r>
            <a:r>
              <a:rPr lang="en-US" b="1" dirty="0" err="1"/>
              <a:t>a</a:t>
            </a:r>
            <a:r>
              <a:rPr lang="en-US" b="1" dirty="0" err="1" smtClean="0"/>
              <a:t>ise</a:t>
            </a:r>
            <a:r>
              <a:rPr lang="en-US" b="1" dirty="0" smtClean="0"/>
              <a:t> </a:t>
            </a:r>
            <a:r>
              <a:rPr lang="en-US" dirty="0" smtClean="0"/>
              <a:t>(</a:t>
            </a:r>
            <a:r>
              <a:rPr lang="el-GR" dirty="0" smtClean="0"/>
              <a:t>Γαλλικής Ακαδημίας</a:t>
            </a:r>
            <a:r>
              <a:rPr lang="en-US" dirty="0" smtClean="0"/>
              <a:t>) </a:t>
            </a:r>
            <a:r>
              <a:rPr lang="el-GR" dirty="0" smtClean="0"/>
              <a:t>και τελεί υπό την αιγίδα του Πρωθυπουργού, με αποστολή τον εμπλουτισμό της γαλλικής γλώσσας έργο (</a:t>
            </a:r>
            <a:r>
              <a:rPr lang="de-DE" dirty="0"/>
              <a:t>http://www.academie-francaise.fr/la-langue-francaise/terminologie-et-neologie</a:t>
            </a:r>
            <a:r>
              <a:rPr lang="el-GR" dirty="0" smtClean="0"/>
              <a:t>)</a:t>
            </a:r>
            <a:endParaRPr lang="el-GR" dirty="0"/>
          </a:p>
        </p:txBody>
      </p:sp>
    </p:spTree>
    <p:extLst>
      <p:ext uri="{BB962C8B-B14F-4D97-AF65-F5344CB8AC3E}">
        <p14:creationId xmlns:p14="http://schemas.microsoft.com/office/powerpoint/2010/main" xmlns="" val="25613253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FF00"/>
          </a:soli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de-DE" sz="3200" b="1" dirty="0" smtClean="0">
                <a:solidFill>
                  <a:srgbClr val="FF0000"/>
                </a:solidFill>
              </a:rPr>
              <a:t/>
            </a:r>
            <a:br>
              <a:rPr lang="de-DE" sz="3200" b="1" dirty="0" smtClean="0">
                <a:solidFill>
                  <a:srgbClr val="FF0000"/>
                </a:solidFill>
              </a:rPr>
            </a:br>
            <a:r>
              <a:rPr lang="de-DE" sz="3200" b="1" dirty="0" err="1" smtClean="0">
                <a:solidFill>
                  <a:srgbClr val="FF0000"/>
                </a:solidFill>
              </a:rPr>
              <a:t>Societat</a:t>
            </a:r>
            <a:r>
              <a:rPr lang="de-DE" sz="3200" b="1" dirty="0" smtClean="0">
                <a:solidFill>
                  <a:srgbClr val="FF0000"/>
                </a:solidFill>
              </a:rPr>
              <a:t> </a:t>
            </a:r>
            <a:r>
              <a:rPr lang="de-DE" sz="3200" b="1" dirty="0" err="1">
                <a:solidFill>
                  <a:srgbClr val="FF0000"/>
                </a:solidFill>
              </a:rPr>
              <a:t>Catalana</a:t>
            </a:r>
            <a:r>
              <a:rPr lang="de-DE" sz="3200" b="1" dirty="0">
                <a:solidFill>
                  <a:srgbClr val="FF0000"/>
                </a:solidFill>
              </a:rPr>
              <a:t> de </a:t>
            </a:r>
            <a:r>
              <a:rPr lang="de-DE" sz="3200" b="1" dirty="0" err="1" smtClean="0">
                <a:solidFill>
                  <a:srgbClr val="FF0000"/>
                </a:solidFill>
              </a:rPr>
              <a:t>Terminologia</a:t>
            </a:r>
            <a:r>
              <a:rPr lang="en-US" sz="3200" b="1" dirty="0" smtClean="0">
                <a:solidFill>
                  <a:srgbClr val="FF0000"/>
                </a:solidFill>
              </a:rPr>
              <a:t>,</a:t>
            </a:r>
            <a:br>
              <a:rPr lang="en-US" sz="3200" b="1" dirty="0" smtClean="0">
                <a:solidFill>
                  <a:srgbClr val="FF0000"/>
                </a:solidFill>
              </a:rPr>
            </a:br>
            <a:r>
              <a:rPr lang="es-ES" sz="3200" b="1" dirty="0" err="1" smtClean="0">
                <a:solidFill>
                  <a:srgbClr val="FF0000"/>
                </a:solidFill>
              </a:rPr>
              <a:t>Acadèmia</a:t>
            </a:r>
            <a:r>
              <a:rPr lang="es-ES" sz="3200" b="1" dirty="0" smtClean="0">
                <a:solidFill>
                  <a:srgbClr val="FF0000"/>
                </a:solidFill>
              </a:rPr>
              <a:t> </a:t>
            </a:r>
            <a:r>
              <a:rPr lang="es-ES" sz="3200" b="1" dirty="0">
                <a:solidFill>
                  <a:srgbClr val="FF0000"/>
                </a:solidFill>
              </a:rPr>
              <a:t>Valenciana de la </a:t>
            </a:r>
            <a:r>
              <a:rPr lang="es-ES" sz="3200" b="1" dirty="0" err="1">
                <a:solidFill>
                  <a:srgbClr val="FF0000"/>
                </a:solidFill>
              </a:rPr>
              <a:t>Llengua</a:t>
            </a:r>
            <a:r>
              <a:rPr lang="es-ES" sz="3200" b="1" dirty="0"/>
              <a:t/>
            </a:r>
            <a:br>
              <a:rPr lang="es-ES" sz="3200" b="1" dirty="0"/>
            </a:br>
            <a:endParaRPr lang="fr-FR" sz="3200" b="1" dirty="0">
              <a:solidFill>
                <a:srgbClr val="FF0000"/>
              </a:solidFill>
            </a:endParaRPr>
          </a:p>
        </p:txBody>
      </p:sp>
      <p:sp>
        <p:nvSpPr>
          <p:cNvPr id="3" name="Θέση περιεχομένου 2"/>
          <p:cNvSpPr>
            <a:spLocks noGrp="1"/>
          </p:cNvSpPr>
          <p:nvPr>
            <p:ph idx="1"/>
          </p:nvPr>
        </p:nvSpPr>
        <p:spPr>
          <a:solidFill>
            <a:schemeClr val="bg1"/>
          </a:solidFill>
        </p:spPr>
        <p:style>
          <a:lnRef idx="1">
            <a:schemeClr val="accent6"/>
          </a:lnRef>
          <a:fillRef idx="2">
            <a:schemeClr val="accent6"/>
          </a:fillRef>
          <a:effectRef idx="1">
            <a:schemeClr val="accent6"/>
          </a:effectRef>
          <a:fontRef idx="minor">
            <a:schemeClr val="dk1"/>
          </a:fontRef>
        </p:style>
        <p:txBody>
          <a:bodyPr>
            <a:normAutofit fontScale="92500"/>
          </a:bodyPr>
          <a:lstStyle/>
          <a:p>
            <a:pPr algn="just"/>
            <a:r>
              <a:rPr lang="el-GR" sz="2500" b="1" dirty="0" err="1" smtClean="0"/>
              <a:t>Καταλωνία</a:t>
            </a:r>
            <a:r>
              <a:rPr lang="el-GR" sz="2500" b="1" dirty="0" smtClean="0"/>
              <a:t>: </a:t>
            </a:r>
            <a:r>
              <a:rPr lang="de-DE" sz="2500" b="1" dirty="0" err="1"/>
              <a:t>Societat</a:t>
            </a:r>
            <a:r>
              <a:rPr lang="de-DE" sz="2500" b="1" dirty="0"/>
              <a:t> </a:t>
            </a:r>
            <a:r>
              <a:rPr lang="de-DE" sz="2500" b="1" dirty="0" err="1"/>
              <a:t>Catalana</a:t>
            </a:r>
            <a:r>
              <a:rPr lang="de-DE" sz="2500" b="1" dirty="0"/>
              <a:t> de </a:t>
            </a:r>
            <a:r>
              <a:rPr lang="de-DE" sz="2500" b="1" dirty="0" err="1" smtClean="0"/>
              <a:t>Terminologia</a:t>
            </a:r>
            <a:r>
              <a:rPr lang="el-GR" sz="2500" b="1" dirty="0" smtClean="0"/>
              <a:t> </a:t>
            </a:r>
            <a:r>
              <a:rPr lang="el-GR" sz="2500" dirty="0" smtClean="0"/>
              <a:t>(Καταλανική Εταιρεία Ορολογίας) –κρατικός φορέας που ιδρύθηκε το 2001 στο πλαίσιο του </a:t>
            </a:r>
            <a:r>
              <a:rPr lang="de-DE" sz="2500" b="1" dirty="0"/>
              <a:t>Institut </a:t>
            </a:r>
            <a:r>
              <a:rPr lang="de-DE" sz="2500" b="1" dirty="0" err="1"/>
              <a:t>d'Estudis</a:t>
            </a:r>
            <a:r>
              <a:rPr lang="de-DE" sz="2500" b="1" dirty="0"/>
              <a:t> </a:t>
            </a:r>
            <a:r>
              <a:rPr lang="de-DE" sz="2500" b="1" dirty="0" err="1"/>
              <a:t>Catalans</a:t>
            </a:r>
            <a:r>
              <a:rPr lang="de-DE" sz="2500" b="1" dirty="0"/>
              <a:t> </a:t>
            </a:r>
            <a:r>
              <a:rPr lang="el-GR" sz="2500" dirty="0"/>
              <a:t>(</a:t>
            </a:r>
            <a:r>
              <a:rPr lang="el-GR" sz="2500" dirty="0" smtClean="0"/>
              <a:t>Ινστιτούτου </a:t>
            </a:r>
            <a:r>
              <a:rPr lang="el-GR" sz="2500" dirty="0" err="1"/>
              <a:t>Καταλανικών</a:t>
            </a:r>
            <a:r>
              <a:rPr lang="el-GR" sz="2500" dirty="0"/>
              <a:t> Σπουδών</a:t>
            </a:r>
            <a:r>
              <a:rPr lang="el-GR" sz="2500" dirty="0" smtClean="0"/>
              <a:t>), με αποστολή, μεταξύ άλλων, τη διάδοση της </a:t>
            </a:r>
            <a:r>
              <a:rPr lang="el-GR" sz="2500" dirty="0" err="1" smtClean="0"/>
              <a:t>καταλανικής</a:t>
            </a:r>
            <a:r>
              <a:rPr lang="el-GR" sz="2500" dirty="0" smtClean="0"/>
              <a:t> ορολογίας σε ένα θεματικά πεδία, την αναγνώριση της Ορολογίας ως  επαγγελματικού και επιστημονικού κλάδου κ.ά. (</a:t>
            </a:r>
            <a:r>
              <a:rPr lang="de-DE" sz="2500" dirty="0"/>
              <a:t>http://</a:t>
            </a:r>
            <a:r>
              <a:rPr lang="de-DE" sz="2500" dirty="0" smtClean="0"/>
              <a:t>blogs.iec.cat/scaterm</a:t>
            </a:r>
            <a:r>
              <a:rPr lang="el-GR" sz="2500" dirty="0" smtClean="0"/>
              <a:t>) και </a:t>
            </a:r>
            <a:r>
              <a:rPr lang="es-ES" sz="2500" b="1" dirty="0" err="1"/>
              <a:t>Acadèmia</a:t>
            </a:r>
            <a:r>
              <a:rPr lang="es-ES" sz="2500" b="1" dirty="0"/>
              <a:t> Valenciana de la </a:t>
            </a:r>
            <a:r>
              <a:rPr lang="es-ES" sz="2500" b="1" dirty="0" err="1" smtClean="0"/>
              <a:t>Llengua</a:t>
            </a:r>
            <a:r>
              <a:rPr lang="es-ES" sz="2500" b="1" dirty="0" smtClean="0"/>
              <a:t> </a:t>
            </a:r>
            <a:r>
              <a:rPr lang="el-GR" sz="2500" dirty="0" smtClean="0"/>
              <a:t>(</a:t>
            </a:r>
            <a:r>
              <a:rPr lang="de-DE" sz="2500" dirty="0"/>
              <a:t>http://www.avl.gva.es/inici.html</a:t>
            </a:r>
            <a:r>
              <a:rPr lang="el-GR" sz="2500" dirty="0" smtClean="0"/>
              <a:t>)</a:t>
            </a:r>
            <a:r>
              <a:rPr lang="en-US" sz="2500" dirty="0" smtClean="0"/>
              <a:t> </a:t>
            </a:r>
            <a:r>
              <a:rPr lang="el-GR" sz="2500" dirty="0"/>
              <a:t>–κρατικός φορέας που ιδρύθηκε το </a:t>
            </a:r>
            <a:r>
              <a:rPr lang="en-US" sz="2500" dirty="0" smtClean="0"/>
              <a:t>1998 </a:t>
            </a:r>
            <a:r>
              <a:rPr lang="el-GR" sz="2500" dirty="0" smtClean="0"/>
              <a:t>στο </a:t>
            </a:r>
            <a:r>
              <a:rPr lang="el-GR" sz="2500" dirty="0"/>
              <a:t>πλαίσιο </a:t>
            </a:r>
            <a:r>
              <a:rPr lang="el-GR" sz="2500" dirty="0" smtClean="0"/>
              <a:t>της </a:t>
            </a:r>
            <a:r>
              <a:rPr lang="de-DE" sz="2500" b="1" dirty="0" err="1" smtClean="0"/>
              <a:t>Generalitat</a:t>
            </a:r>
            <a:r>
              <a:rPr lang="de-DE" sz="2500" b="1" dirty="0" smtClean="0"/>
              <a:t> </a:t>
            </a:r>
            <a:r>
              <a:rPr lang="de-DE" sz="2500" b="1" dirty="0" err="1" smtClean="0"/>
              <a:t>Valenciana</a:t>
            </a:r>
            <a:r>
              <a:rPr lang="de-DE" sz="2500" b="1" dirty="0" smtClean="0"/>
              <a:t> </a:t>
            </a:r>
            <a:r>
              <a:rPr lang="el-GR" sz="2500" dirty="0" smtClean="0"/>
              <a:t>(Αυτόνομης Κοινότητας της Βαλένθιας), </a:t>
            </a:r>
            <a:r>
              <a:rPr lang="el-GR" sz="2500" dirty="0"/>
              <a:t>με </a:t>
            </a:r>
            <a:r>
              <a:rPr lang="el-GR" sz="2500" dirty="0" smtClean="0"/>
              <a:t>αποστολή την προτυποποίηση και διάδοση της </a:t>
            </a:r>
            <a:r>
              <a:rPr lang="el-GR" sz="2500" dirty="0" err="1" smtClean="0"/>
              <a:t>Καταλανικής</a:t>
            </a:r>
            <a:r>
              <a:rPr lang="el-GR" sz="2500" dirty="0" smtClean="0"/>
              <a:t> της Βαλένθιας.</a:t>
            </a:r>
            <a:endParaRPr lang="el-GR" sz="2500" dirty="0"/>
          </a:p>
        </p:txBody>
      </p:sp>
    </p:spTree>
    <p:extLst>
      <p:ext uri="{BB962C8B-B14F-4D97-AF65-F5344CB8AC3E}">
        <p14:creationId xmlns:p14="http://schemas.microsoft.com/office/powerpoint/2010/main" xmlns="" val="11977087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a:noAutofit/>
          </a:bodyPr>
          <a:lstStyle/>
          <a:p>
            <a:r>
              <a:rPr lang="el-GR" sz="3500" b="1" dirty="0" smtClean="0">
                <a:solidFill>
                  <a:schemeClr val="tx1"/>
                </a:solidFill>
              </a:rPr>
              <a:t/>
            </a:r>
            <a:br>
              <a:rPr lang="el-GR" sz="3500" b="1" dirty="0" smtClean="0">
                <a:solidFill>
                  <a:schemeClr val="tx1"/>
                </a:solidFill>
              </a:rPr>
            </a:br>
            <a:r>
              <a:rPr lang="de-DE" sz="3500" b="1" dirty="0" smtClean="0">
                <a:solidFill>
                  <a:schemeClr val="tx1"/>
                </a:solidFill>
              </a:rPr>
              <a:t>Real </a:t>
            </a:r>
            <a:r>
              <a:rPr lang="de-DE" sz="3500" b="1" dirty="0" err="1">
                <a:solidFill>
                  <a:schemeClr val="tx1"/>
                </a:solidFill>
              </a:rPr>
              <a:t>Academia</a:t>
            </a:r>
            <a:r>
              <a:rPr lang="de-DE" sz="3500" b="1" dirty="0">
                <a:solidFill>
                  <a:schemeClr val="tx1"/>
                </a:solidFill>
              </a:rPr>
              <a:t> </a:t>
            </a:r>
            <a:r>
              <a:rPr lang="de-DE" sz="3500" b="1" dirty="0" err="1">
                <a:solidFill>
                  <a:schemeClr val="tx1"/>
                </a:solidFill>
              </a:rPr>
              <a:t>Española</a:t>
            </a:r>
            <a:r>
              <a:rPr lang="es-ES" sz="3500" b="1" dirty="0">
                <a:solidFill>
                  <a:schemeClr val="tx1"/>
                </a:solidFill>
              </a:rPr>
              <a:t/>
            </a:r>
            <a:br>
              <a:rPr lang="es-ES" sz="3500" b="1" dirty="0">
                <a:solidFill>
                  <a:schemeClr val="tx1"/>
                </a:solidFill>
              </a:rPr>
            </a:br>
            <a:endParaRPr lang="fr-FR" sz="3500" b="1" dirty="0">
              <a:solidFill>
                <a:schemeClr val="tx1"/>
              </a:solidFill>
            </a:endParaRPr>
          </a:p>
        </p:txBody>
      </p:sp>
      <p:sp>
        <p:nvSpPr>
          <p:cNvPr id="3" name="Θέση περιεχομένου 2"/>
          <p:cNvSpPr>
            <a:spLocks noGrp="1"/>
          </p:cNvSpPr>
          <p:nvPr>
            <p:ph idx="1"/>
          </p:nvPr>
        </p:nvSpPr>
        <p:spPr>
          <a:solidFill>
            <a:srgbClr val="FFFF00"/>
          </a:solidFill>
        </p:spPr>
        <p:style>
          <a:lnRef idx="1">
            <a:schemeClr val="accent6"/>
          </a:lnRef>
          <a:fillRef idx="2">
            <a:schemeClr val="accent6"/>
          </a:fillRef>
          <a:effectRef idx="1">
            <a:schemeClr val="accent6"/>
          </a:effectRef>
          <a:fontRef idx="minor">
            <a:schemeClr val="dk1"/>
          </a:fontRef>
        </p:style>
        <p:txBody>
          <a:bodyPr>
            <a:normAutofit/>
          </a:bodyPr>
          <a:lstStyle/>
          <a:p>
            <a:pPr algn="just"/>
            <a:r>
              <a:rPr lang="el-GR" sz="3500" b="1" dirty="0" smtClean="0"/>
              <a:t>Ισπανία: </a:t>
            </a:r>
            <a:r>
              <a:rPr lang="de-DE" sz="3500" b="1" dirty="0">
                <a:solidFill>
                  <a:schemeClr val="tx1"/>
                </a:solidFill>
              </a:rPr>
              <a:t>Real </a:t>
            </a:r>
            <a:r>
              <a:rPr lang="de-DE" sz="3500" b="1" dirty="0" err="1">
                <a:solidFill>
                  <a:schemeClr val="tx1"/>
                </a:solidFill>
              </a:rPr>
              <a:t>Academia</a:t>
            </a:r>
            <a:r>
              <a:rPr lang="de-DE" sz="3500" b="1" dirty="0">
                <a:solidFill>
                  <a:schemeClr val="tx1"/>
                </a:solidFill>
              </a:rPr>
              <a:t> </a:t>
            </a:r>
            <a:r>
              <a:rPr lang="de-DE" sz="3500" b="1" dirty="0" err="1" smtClean="0">
                <a:solidFill>
                  <a:schemeClr val="tx1"/>
                </a:solidFill>
              </a:rPr>
              <a:t>Española</a:t>
            </a:r>
            <a:r>
              <a:rPr lang="el-GR" sz="3500" b="1" dirty="0" smtClean="0">
                <a:solidFill>
                  <a:schemeClr val="tx1"/>
                </a:solidFill>
              </a:rPr>
              <a:t> </a:t>
            </a:r>
            <a:r>
              <a:rPr lang="el-GR" sz="3500" dirty="0" smtClean="0"/>
              <a:t>(Ισπανική Βασιλική Ακαδημία) –κρατικός φορέας που ιδρύθηκε το 1713 με αποστολή την προώθηση και ρύθμιση της ισπανικής γλώσσας, συμπεριλαμβανομένης της ορολογίας (</a:t>
            </a:r>
            <a:r>
              <a:rPr lang="de-DE" sz="3500" dirty="0"/>
              <a:t>http://</a:t>
            </a:r>
            <a:r>
              <a:rPr lang="de-DE" sz="3500" dirty="0" smtClean="0"/>
              <a:t>www.rae.es</a:t>
            </a:r>
            <a:r>
              <a:rPr lang="el-GR" sz="3500" dirty="0" smtClean="0"/>
              <a:t>).</a:t>
            </a:r>
            <a:endParaRPr lang="el-GR" sz="3500" dirty="0"/>
          </a:p>
        </p:txBody>
      </p:sp>
    </p:spTree>
    <p:extLst>
      <p:ext uri="{BB962C8B-B14F-4D97-AF65-F5344CB8AC3E}">
        <p14:creationId xmlns:p14="http://schemas.microsoft.com/office/powerpoint/2010/main" xmlns="" val="1554985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57150">
            <a:solidFill>
              <a:schemeClr val="accent3">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l-GR" b="1" dirty="0" smtClean="0"/>
              <a:t>Τι είναι η Ορολογία</a:t>
            </a:r>
            <a:r>
              <a:rPr lang="en-US" b="1" dirty="0" smtClean="0"/>
              <a:t>;</a:t>
            </a:r>
            <a:endParaRPr lang="el-GR" b="1" dirty="0">
              <a:solidFill>
                <a:schemeClr val="tx1"/>
              </a:solidFill>
            </a:endParaRPr>
          </a:p>
        </p:txBody>
      </p:sp>
      <p:sp>
        <p:nvSpPr>
          <p:cNvPr id="3" name="Content Placeholder 2"/>
          <p:cNvSpPr>
            <a:spLocks noGrp="1"/>
          </p:cNvSpPr>
          <p:nvPr>
            <p:ph idx="1"/>
          </p:nvPr>
        </p:nvSpPr>
        <p:spPr/>
        <p:txBody>
          <a:bodyPr>
            <a:normAutofit fontScale="62500" lnSpcReduction="20000"/>
          </a:bodyPr>
          <a:lstStyle/>
          <a:p>
            <a:pPr algn="just">
              <a:buFont typeface="Arial" charset="0"/>
              <a:buChar char="•"/>
            </a:pPr>
            <a:r>
              <a:rPr lang="el-GR" dirty="0" smtClean="0"/>
              <a:t>Ορολογία είναι το </a:t>
            </a:r>
            <a:r>
              <a:rPr lang="el-GR" dirty="0"/>
              <a:t>δομημένο σύνολο των όρων που αντιπροσωπεύουν το σύστημα εννοιών </a:t>
            </a:r>
            <a:r>
              <a:rPr lang="el-GR" dirty="0" smtClean="0"/>
              <a:t>δεδομένου θεματικού πεδίου και </a:t>
            </a:r>
            <a:r>
              <a:rPr lang="el-GR" dirty="0"/>
              <a:t>εμπίπτουν στο αντικείμενο μελέτης της </a:t>
            </a:r>
            <a:r>
              <a:rPr lang="el-GR" b="1" dirty="0"/>
              <a:t>Επιστήμης των Όρων</a:t>
            </a:r>
            <a:r>
              <a:rPr lang="el-GR" dirty="0"/>
              <a:t> (άλλως </a:t>
            </a:r>
            <a:r>
              <a:rPr lang="el-GR" b="1" i="1" dirty="0"/>
              <a:t>Ορολογίας</a:t>
            </a:r>
            <a:r>
              <a:rPr lang="el-GR" dirty="0"/>
              <a:t>, με κεφαλαίο αρχικό), ήτοι γνωστικού </a:t>
            </a:r>
            <a:r>
              <a:rPr lang="el-GR" dirty="0" err="1"/>
              <a:t>υποπεδίου</a:t>
            </a:r>
            <a:r>
              <a:rPr lang="el-GR" dirty="0"/>
              <a:t> της Εφαρμοσμένης Γλωσσολογίας με διεπιστημονικό χαρακτήρα το οποίο μελετά: α) τις έννοιες είτε ενός ειδικού πεδίου γνώσης ή του συνόλου των πεδίων γνώσης· β) τον σχηματισμό, την </a:t>
            </a:r>
            <a:r>
              <a:rPr lang="el-GR" dirty="0" err="1"/>
              <a:t>ονοματοδοσία</a:t>
            </a:r>
            <a:r>
              <a:rPr lang="el-GR" dirty="0"/>
              <a:t>, την οργάνωση των εν λόγω εννοιών· γ) τον εμπλουτισμό και την ανάπτυξη των ειδικών γλωσσών των διαφόρων θεματικών πεδίων ώστε να περιγράφουν και να μεταφέρουν σωστά τις αντίστοιχες γνώσεις· </a:t>
            </a:r>
            <a:r>
              <a:rPr lang="el-GR" dirty="0" smtClean="0"/>
              <a:t>δ) </a:t>
            </a:r>
            <a:r>
              <a:rPr lang="el-GR" dirty="0"/>
              <a:t>την παραγωγή έργων λεξικογραφικού χαρακτήρα που παρουσιάζουν σύνολα όρων σύμφωνα με τον υπό </a:t>
            </a:r>
            <a:r>
              <a:rPr lang="el-GR" dirty="0" smtClean="0"/>
              <a:t>α΄ </a:t>
            </a:r>
            <a:r>
              <a:rPr lang="el-GR" dirty="0"/>
              <a:t>παρατιθέμενο ορισμό, καθώς και τα ίδια τα έργα που παράγονται (λεξικά, θησαυροί και γλωσσάρια, σε έντυπη ή σε ηλεκτρονική μορφή</a:t>
            </a:r>
            <a:r>
              <a:rPr lang="el-GR" dirty="0" smtClean="0"/>
              <a:t>). </a:t>
            </a:r>
            <a:r>
              <a:rPr lang="el-GR" dirty="0"/>
              <a:t>(Βαλεοντής </a:t>
            </a:r>
            <a:r>
              <a:rPr lang="el-GR" dirty="0" smtClean="0"/>
              <a:t>&amp; Κριμπάς </a:t>
            </a:r>
            <a:r>
              <a:rPr lang="el-GR" dirty="0"/>
              <a:t>2014</a:t>
            </a:r>
            <a:r>
              <a:rPr lang="en-US" dirty="0"/>
              <a:t>:</a:t>
            </a:r>
            <a:r>
              <a:rPr lang="el-GR" dirty="0"/>
              <a:t> </a:t>
            </a:r>
            <a:r>
              <a:rPr lang="el-GR" dirty="0" smtClean="0"/>
              <a:t>125–126)</a:t>
            </a:r>
          </a:p>
          <a:p>
            <a:pPr algn="just">
              <a:buFont typeface="Arial" charset="0"/>
              <a:buChar char="•"/>
            </a:pPr>
            <a:r>
              <a:rPr lang="el-GR" dirty="0" smtClean="0"/>
              <a:t>Αποτελεί πάντοτε υποσύνολο δεδομένης γλώσσας για ειδικούς σκοπούς (</a:t>
            </a:r>
            <a:r>
              <a:rPr lang="en-US" dirty="0" err="1" smtClean="0"/>
              <a:t>Felber</a:t>
            </a:r>
            <a:r>
              <a:rPr lang="en-US" dirty="0" smtClean="0"/>
              <a:t> 1984: 106–107</a:t>
            </a:r>
            <a:r>
              <a:rPr lang="el-GR" dirty="0" smtClean="0"/>
              <a:t>)</a:t>
            </a:r>
            <a:r>
              <a:rPr lang="el-GR" dirty="0"/>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a:noAutofit/>
          </a:bodyPr>
          <a:lstStyle/>
          <a:p>
            <a:r>
              <a:rPr lang="el-GR" sz="3500" b="1" dirty="0" smtClean="0">
                <a:solidFill>
                  <a:schemeClr val="tx1"/>
                </a:solidFill>
              </a:rPr>
              <a:t/>
            </a:r>
            <a:br>
              <a:rPr lang="el-GR" sz="3500" b="1" dirty="0" smtClean="0">
                <a:solidFill>
                  <a:schemeClr val="tx1"/>
                </a:solidFill>
              </a:rPr>
            </a:br>
            <a:r>
              <a:rPr lang="pt-PT" sz="3200" b="1" dirty="0">
                <a:solidFill>
                  <a:schemeClr val="tx1"/>
                </a:solidFill>
              </a:rPr>
              <a:t>Instituto Internacional da Língua Portuguesa</a:t>
            </a:r>
            <a:r>
              <a:rPr lang="es-ES" sz="3500" b="1" dirty="0">
                <a:solidFill>
                  <a:schemeClr val="tx1"/>
                </a:solidFill>
              </a:rPr>
              <a:t/>
            </a:r>
            <a:br>
              <a:rPr lang="es-ES" sz="3500" b="1" dirty="0">
                <a:solidFill>
                  <a:schemeClr val="tx1"/>
                </a:solidFill>
              </a:rPr>
            </a:br>
            <a:endParaRPr lang="fr-FR" sz="3500" b="1" dirty="0">
              <a:solidFill>
                <a:schemeClr val="tx1"/>
              </a:solidFill>
            </a:endParaRPr>
          </a:p>
        </p:txBody>
      </p:sp>
      <p:sp>
        <p:nvSpPr>
          <p:cNvPr id="3" name="Θέση περιεχομένου 2"/>
          <p:cNvSpPr>
            <a:spLocks noGrp="1"/>
          </p:cNvSpPr>
          <p:nvPr>
            <p:ph idx="1"/>
          </p:nvPr>
        </p:nvSpPr>
        <p:spPr>
          <a:solidFill>
            <a:srgbClr val="FF0000"/>
          </a:solidFill>
        </p:spPr>
        <p:style>
          <a:lnRef idx="1">
            <a:schemeClr val="accent6"/>
          </a:lnRef>
          <a:fillRef idx="2">
            <a:schemeClr val="accent6"/>
          </a:fillRef>
          <a:effectRef idx="1">
            <a:schemeClr val="accent6"/>
          </a:effectRef>
          <a:fontRef idx="minor">
            <a:schemeClr val="dk1"/>
          </a:fontRef>
        </p:style>
        <p:txBody>
          <a:bodyPr>
            <a:normAutofit lnSpcReduction="10000"/>
          </a:bodyPr>
          <a:lstStyle/>
          <a:p>
            <a:pPr algn="just"/>
            <a:r>
              <a:rPr lang="el-GR" sz="3500" b="1" dirty="0" smtClean="0"/>
              <a:t>Πορτογαλία: </a:t>
            </a:r>
            <a:r>
              <a:rPr lang="pt-PT" sz="3600" b="1" dirty="0"/>
              <a:t>Instituto Internacional da Língua </a:t>
            </a:r>
            <a:r>
              <a:rPr lang="pt-PT" sz="3600" b="1" dirty="0" smtClean="0"/>
              <a:t>Portuguesa</a:t>
            </a:r>
            <a:r>
              <a:rPr lang="el-GR" sz="3600" b="1" dirty="0" smtClean="0"/>
              <a:t> </a:t>
            </a:r>
            <a:r>
              <a:rPr lang="el-GR" sz="3500" dirty="0" smtClean="0"/>
              <a:t>(Διεθνές Ινστιτούτο της Πορτογαλικής Γλώσσας) –κρατικός φορέας που ιδρύθηκε το 1989 με αποστολή την προώθηση και ρύθμιση </a:t>
            </a:r>
            <a:r>
              <a:rPr lang="el-GR" sz="3500" dirty="0"/>
              <a:t>της </a:t>
            </a:r>
            <a:r>
              <a:rPr lang="el-GR" sz="3500" dirty="0" smtClean="0"/>
              <a:t>πορτογαλικής </a:t>
            </a:r>
            <a:r>
              <a:rPr lang="el-GR" sz="3500" dirty="0"/>
              <a:t>γλώσσας</a:t>
            </a:r>
            <a:r>
              <a:rPr lang="el-GR" sz="3500" dirty="0" smtClean="0"/>
              <a:t>, συμπεριλαμβανομένης της ορολογίας (</a:t>
            </a:r>
            <a:r>
              <a:rPr lang="de-DE" sz="3500" dirty="0"/>
              <a:t>http://</a:t>
            </a:r>
            <a:r>
              <a:rPr lang="de-DE" sz="3500" dirty="0" smtClean="0"/>
              <a:t>iilp.cplp.org</a:t>
            </a:r>
            <a:r>
              <a:rPr lang="el-GR" sz="3500" dirty="0" smtClean="0"/>
              <a:t>). Εδρεύει στο Πράσινο Ακρωτήριο.</a:t>
            </a:r>
            <a:endParaRPr lang="el-GR" sz="3500" dirty="0"/>
          </a:p>
        </p:txBody>
      </p:sp>
    </p:spTree>
    <p:extLst>
      <p:ext uri="{BB962C8B-B14F-4D97-AF65-F5344CB8AC3E}">
        <p14:creationId xmlns:p14="http://schemas.microsoft.com/office/powerpoint/2010/main" xmlns="" val="3067547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marL="0" indent="0" algn="ctr">
              <a:buNone/>
            </a:pPr>
            <a:endParaRPr lang="el-GR" sz="4500" b="1" dirty="0"/>
          </a:p>
          <a:p>
            <a:pPr marL="0" indent="0" algn="ctr">
              <a:buNone/>
            </a:pPr>
            <a:r>
              <a:rPr lang="el-GR" sz="4500" b="1" dirty="0" smtClean="0"/>
              <a:t>3. Οι σημερινοί φορείς Ορολογίας στην Ελλάδα</a:t>
            </a:r>
            <a:endParaRPr lang="el-GR" sz="4500" dirty="0"/>
          </a:p>
          <a:p>
            <a:pPr marL="0" indent="0">
              <a:buNone/>
            </a:pPr>
            <a:endParaRPr lang="el-GR" sz="4500" dirty="0"/>
          </a:p>
        </p:txBody>
      </p:sp>
    </p:spTree>
    <p:extLst>
      <p:ext uri="{BB962C8B-B14F-4D97-AF65-F5344CB8AC3E}">
        <p14:creationId xmlns:p14="http://schemas.microsoft.com/office/powerpoint/2010/main" xmlns="" val="25502904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00B0F0"/>
          </a:solidFill>
        </p:spPr>
        <p:style>
          <a:lnRef idx="1">
            <a:schemeClr val="accent5"/>
          </a:lnRef>
          <a:fillRef idx="2">
            <a:schemeClr val="accent5"/>
          </a:fillRef>
          <a:effectRef idx="1">
            <a:schemeClr val="accent5"/>
          </a:effectRef>
          <a:fontRef idx="minor">
            <a:schemeClr val="dk1"/>
          </a:fontRef>
        </p:style>
        <p:txBody>
          <a:bodyPr>
            <a:normAutofit fontScale="90000"/>
          </a:bodyPr>
          <a:lstStyle/>
          <a:p>
            <a:r>
              <a:rPr lang="el-GR" b="1" dirty="0" smtClean="0">
                <a:solidFill>
                  <a:schemeClr val="bg1"/>
                </a:solidFill>
              </a:rPr>
              <a:t>Ελληνική Εταιρεία Ορολογίας (ΕΛΕΤΟ)</a:t>
            </a:r>
            <a:endParaRPr lang="el-GR" b="1" dirty="0">
              <a:solidFill>
                <a:schemeClr val="bg1"/>
              </a:solidFill>
            </a:endParaRPr>
          </a:p>
        </p:txBody>
      </p:sp>
      <p:sp>
        <p:nvSpPr>
          <p:cNvPr id="3" name="Θέση περιεχομένου 2"/>
          <p:cNvSpPr>
            <a:spLocks noGrp="1"/>
          </p:cNvSpPr>
          <p:nvPr>
            <p:ph idx="1"/>
          </p:nvPr>
        </p:nvSpPr>
        <p:spPr>
          <a:solidFill>
            <a:schemeClr val="bg1"/>
          </a:solidFill>
        </p:spPr>
        <p:style>
          <a:lnRef idx="1">
            <a:schemeClr val="accent3"/>
          </a:lnRef>
          <a:fillRef idx="2">
            <a:schemeClr val="accent3"/>
          </a:fillRef>
          <a:effectRef idx="1">
            <a:schemeClr val="accent3"/>
          </a:effectRef>
          <a:fontRef idx="minor">
            <a:schemeClr val="dk1"/>
          </a:fontRef>
        </p:style>
        <p:txBody>
          <a:bodyPr>
            <a:normAutofit/>
          </a:bodyPr>
          <a:lstStyle/>
          <a:p>
            <a:pPr algn="just"/>
            <a:r>
              <a:rPr lang="el-GR" b="1" dirty="0" smtClean="0"/>
              <a:t>Ελληνική Εταιρεία Ορολογίας </a:t>
            </a:r>
            <a:r>
              <a:rPr lang="en-US" b="1" dirty="0" smtClean="0"/>
              <a:t>(E</a:t>
            </a:r>
            <a:r>
              <a:rPr lang="el-GR" b="1" dirty="0" smtClean="0"/>
              <a:t>Λ</a:t>
            </a:r>
            <a:r>
              <a:rPr lang="en-US" b="1" dirty="0" smtClean="0"/>
              <a:t>ETO)</a:t>
            </a:r>
            <a:r>
              <a:rPr lang="el-GR" b="1" dirty="0" smtClean="0"/>
              <a:t> </a:t>
            </a:r>
            <a:r>
              <a:rPr lang="en-US" dirty="0" smtClean="0"/>
              <a:t>– </a:t>
            </a:r>
            <a:r>
              <a:rPr lang="el-GR" dirty="0" smtClean="0"/>
              <a:t>Ιδιωτικός φορέας που ιδρύθηκε το 1992, έχει ως μέλη επιστήμονες διαφόρων θεματικών πεδίων, συμπεριλαμβανομένων των γλωσσικών επιστημών, με αποστολή τη διατήρηση/επέκταση της ελληνικής ορολογίας και την προώθηση της ελληνικής γλώσσας (</a:t>
            </a:r>
            <a:r>
              <a:rPr lang="en-US" dirty="0" smtClean="0"/>
              <a:t>www.eleto.gr</a:t>
            </a:r>
            <a:r>
              <a:rPr lang="el-GR" dirty="0" smtClean="0"/>
              <a:t>)</a:t>
            </a:r>
            <a:endParaRPr lang="en-US" dirty="0" smtClean="0"/>
          </a:p>
        </p:txBody>
      </p:sp>
    </p:spTree>
    <p:extLst>
      <p:ext uri="{BB962C8B-B14F-4D97-AF65-F5344CB8AC3E}">
        <p14:creationId xmlns:p14="http://schemas.microsoft.com/office/powerpoint/2010/main" xmlns="" val="28765310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00B0F0"/>
          </a:solidFill>
        </p:spPr>
        <p:style>
          <a:lnRef idx="1">
            <a:schemeClr val="accent5"/>
          </a:lnRef>
          <a:fillRef idx="2">
            <a:schemeClr val="accent5"/>
          </a:fillRef>
          <a:effectRef idx="1">
            <a:schemeClr val="accent5"/>
          </a:effectRef>
          <a:fontRef idx="minor">
            <a:schemeClr val="dk1"/>
          </a:fontRef>
        </p:style>
        <p:txBody>
          <a:bodyPr>
            <a:normAutofit/>
          </a:bodyPr>
          <a:lstStyle/>
          <a:p>
            <a:r>
              <a:rPr lang="en-AU" sz="3000" b="1" dirty="0">
                <a:solidFill>
                  <a:schemeClr val="bg1"/>
                </a:solidFill>
              </a:rPr>
              <a:t>K</a:t>
            </a:r>
            <a:r>
              <a:rPr lang="el-GR" sz="3000" b="1" dirty="0" err="1">
                <a:solidFill>
                  <a:schemeClr val="bg1"/>
                </a:solidFill>
              </a:rPr>
              <a:t>έντρον</a:t>
            </a:r>
            <a:r>
              <a:rPr lang="el-GR" sz="3000" b="1" dirty="0">
                <a:solidFill>
                  <a:schemeClr val="bg1"/>
                </a:solidFill>
              </a:rPr>
              <a:t> </a:t>
            </a:r>
            <a:r>
              <a:rPr lang="en-AU" sz="3000" b="1" dirty="0">
                <a:solidFill>
                  <a:schemeClr val="bg1"/>
                </a:solidFill>
              </a:rPr>
              <a:t>E</a:t>
            </a:r>
            <a:r>
              <a:rPr lang="el-GR" sz="3000" b="1" dirty="0" err="1">
                <a:solidFill>
                  <a:schemeClr val="bg1"/>
                </a:solidFill>
              </a:rPr>
              <a:t>ρεύνης</a:t>
            </a:r>
            <a:r>
              <a:rPr lang="el-GR" sz="3000" b="1" dirty="0">
                <a:solidFill>
                  <a:schemeClr val="bg1"/>
                </a:solidFill>
              </a:rPr>
              <a:t> Επιστημονικών Όρων και </a:t>
            </a:r>
            <a:r>
              <a:rPr lang="en-AU" sz="3000" b="1" dirty="0">
                <a:solidFill>
                  <a:schemeClr val="bg1"/>
                </a:solidFill>
              </a:rPr>
              <a:t>N</a:t>
            </a:r>
            <a:r>
              <a:rPr lang="el-GR" sz="3000" b="1" dirty="0" err="1">
                <a:solidFill>
                  <a:schemeClr val="bg1"/>
                </a:solidFill>
              </a:rPr>
              <a:t>εολογισμών</a:t>
            </a:r>
            <a:r>
              <a:rPr lang="el-GR" sz="3000" b="1" dirty="0">
                <a:solidFill>
                  <a:schemeClr val="bg1"/>
                </a:solidFill>
              </a:rPr>
              <a:t> </a:t>
            </a:r>
            <a:r>
              <a:rPr lang="el-GR" sz="3000" b="1" dirty="0" smtClean="0">
                <a:solidFill>
                  <a:schemeClr val="bg1"/>
                </a:solidFill>
              </a:rPr>
              <a:t>(</a:t>
            </a:r>
            <a:r>
              <a:rPr lang="el-GR" sz="3000" b="1" dirty="0">
                <a:solidFill>
                  <a:schemeClr val="bg1"/>
                </a:solidFill>
              </a:rPr>
              <a:t>ΚΕΕΟΝ)</a:t>
            </a:r>
          </a:p>
        </p:txBody>
      </p:sp>
      <p:sp>
        <p:nvSpPr>
          <p:cNvPr id="3" name="Θέση περιεχομένου 2"/>
          <p:cNvSpPr>
            <a:spLocks noGrp="1"/>
          </p:cNvSpPr>
          <p:nvPr>
            <p:ph idx="1"/>
          </p:nvPr>
        </p:nvSpPr>
        <p:spPr>
          <a:solidFill>
            <a:schemeClr val="bg1"/>
          </a:solidFill>
        </p:spPr>
        <p:style>
          <a:lnRef idx="1">
            <a:schemeClr val="accent3"/>
          </a:lnRef>
          <a:fillRef idx="2">
            <a:schemeClr val="accent3"/>
          </a:fillRef>
          <a:effectRef idx="1">
            <a:schemeClr val="accent3"/>
          </a:effectRef>
          <a:fontRef idx="minor">
            <a:schemeClr val="dk1"/>
          </a:fontRef>
        </p:style>
        <p:txBody>
          <a:bodyPr>
            <a:normAutofit/>
          </a:bodyPr>
          <a:lstStyle/>
          <a:p>
            <a:pPr algn="just"/>
            <a:r>
              <a:rPr lang="en-AU" b="1" dirty="0">
                <a:solidFill>
                  <a:schemeClr val="tx1"/>
                </a:solidFill>
              </a:rPr>
              <a:t>K</a:t>
            </a:r>
            <a:r>
              <a:rPr lang="el-GR" b="1" dirty="0" err="1">
                <a:solidFill>
                  <a:schemeClr val="tx1"/>
                </a:solidFill>
              </a:rPr>
              <a:t>έντρον</a:t>
            </a:r>
            <a:r>
              <a:rPr lang="el-GR" b="1" dirty="0">
                <a:solidFill>
                  <a:schemeClr val="tx1"/>
                </a:solidFill>
              </a:rPr>
              <a:t> </a:t>
            </a:r>
            <a:r>
              <a:rPr lang="en-AU" b="1" dirty="0">
                <a:solidFill>
                  <a:schemeClr val="tx1"/>
                </a:solidFill>
              </a:rPr>
              <a:t>E</a:t>
            </a:r>
            <a:r>
              <a:rPr lang="el-GR" b="1" dirty="0" err="1">
                <a:solidFill>
                  <a:schemeClr val="tx1"/>
                </a:solidFill>
              </a:rPr>
              <a:t>ρεύνης</a:t>
            </a:r>
            <a:r>
              <a:rPr lang="el-GR" b="1" dirty="0">
                <a:solidFill>
                  <a:schemeClr val="tx1"/>
                </a:solidFill>
              </a:rPr>
              <a:t> Επιστημονικών Όρων και </a:t>
            </a:r>
            <a:r>
              <a:rPr lang="en-AU" b="1" dirty="0">
                <a:solidFill>
                  <a:schemeClr val="tx1"/>
                </a:solidFill>
              </a:rPr>
              <a:t>N</a:t>
            </a:r>
            <a:r>
              <a:rPr lang="el-GR" b="1" dirty="0" err="1">
                <a:solidFill>
                  <a:schemeClr val="tx1"/>
                </a:solidFill>
              </a:rPr>
              <a:t>εολογισμών</a:t>
            </a:r>
            <a:r>
              <a:rPr lang="el-GR" b="1" dirty="0">
                <a:solidFill>
                  <a:schemeClr val="tx1"/>
                </a:solidFill>
              </a:rPr>
              <a:t> </a:t>
            </a:r>
            <a:r>
              <a:rPr lang="el-GR" b="1" dirty="0" smtClean="0">
                <a:solidFill>
                  <a:schemeClr val="tx1"/>
                </a:solidFill>
              </a:rPr>
              <a:t>(</a:t>
            </a:r>
            <a:r>
              <a:rPr lang="el-GR" b="1" dirty="0">
                <a:solidFill>
                  <a:schemeClr val="tx1"/>
                </a:solidFill>
              </a:rPr>
              <a:t>ΚΕΕΟΝ</a:t>
            </a:r>
            <a:r>
              <a:rPr lang="el-GR" b="1" dirty="0" smtClean="0">
                <a:solidFill>
                  <a:schemeClr val="tx1"/>
                </a:solidFill>
              </a:rPr>
              <a:t>)</a:t>
            </a:r>
            <a:r>
              <a:rPr lang="el-GR" b="1" dirty="0">
                <a:solidFill>
                  <a:schemeClr val="tx1"/>
                </a:solidFill>
              </a:rPr>
              <a:t> </a:t>
            </a:r>
            <a:r>
              <a:rPr lang="el-GR" dirty="0" smtClean="0">
                <a:solidFill>
                  <a:schemeClr val="tx1"/>
                </a:solidFill>
              </a:rPr>
              <a:t>–κρατικός φορέας που ιδρύθηκε το 1966 (αρχικά ως </a:t>
            </a:r>
            <a:r>
              <a:rPr lang="el-GR" b="1" dirty="0" err="1" smtClean="0"/>
              <a:t>Γραφείον</a:t>
            </a:r>
            <a:r>
              <a:rPr lang="el-GR" b="1" dirty="0" smtClean="0"/>
              <a:t> </a:t>
            </a:r>
            <a:r>
              <a:rPr lang="el-GR" b="1" dirty="0"/>
              <a:t>Επιστημονικών Όρων και </a:t>
            </a:r>
            <a:r>
              <a:rPr lang="en-AU" b="1" dirty="0"/>
              <a:t>N</a:t>
            </a:r>
            <a:r>
              <a:rPr lang="el-GR" b="1" dirty="0" err="1" smtClean="0"/>
              <a:t>εολογισμών</a:t>
            </a:r>
            <a:r>
              <a:rPr lang="en-US" b="1" dirty="0" smtClean="0"/>
              <a:t>: </a:t>
            </a:r>
            <a:r>
              <a:rPr lang="el-GR" b="1" dirty="0" smtClean="0"/>
              <a:t>ΓΕΟΝ</a:t>
            </a:r>
            <a:r>
              <a:rPr lang="el-GR" dirty="0" smtClean="0">
                <a:solidFill>
                  <a:schemeClr val="tx1"/>
                </a:solidFill>
              </a:rPr>
              <a:t>) και υπάγεται στην </a:t>
            </a:r>
            <a:r>
              <a:rPr lang="el-GR" b="1" dirty="0" smtClean="0">
                <a:solidFill>
                  <a:schemeClr val="tx1"/>
                </a:solidFill>
              </a:rPr>
              <a:t>Ακαδημία Αθηνών</a:t>
            </a:r>
            <a:r>
              <a:rPr lang="el-GR" dirty="0" smtClean="0">
                <a:solidFill>
                  <a:schemeClr val="tx1"/>
                </a:solidFill>
              </a:rPr>
              <a:t>, </a:t>
            </a:r>
            <a:r>
              <a:rPr lang="el-GR" dirty="0"/>
              <a:t>με αποστολή τη διατήρηση/επέκταση της ελληνικής </a:t>
            </a:r>
            <a:r>
              <a:rPr lang="el-GR" dirty="0" smtClean="0"/>
              <a:t>ορολογίας </a:t>
            </a:r>
            <a:r>
              <a:rPr lang="el-GR" dirty="0" smtClean="0">
                <a:solidFill>
                  <a:schemeClr val="tx1"/>
                </a:solidFill>
              </a:rPr>
              <a:t>(</a:t>
            </a:r>
            <a:r>
              <a:rPr lang="en-US" dirty="0" smtClean="0">
                <a:solidFill>
                  <a:schemeClr val="tx1"/>
                </a:solidFill>
              </a:rPr>
              <a:t>www.academyofathens.gr</a:t>
            </a:r>
            <a:r>
              <a:rPr lang="el-GR" dirty="0">
                <a:solidFill>
                  <a:schemeClr val="tx1"/>
                </a:solidFill>
              </a:rPr>
              <a:t>)</a:t>
            </a:r>
            <a:endParaRPr lang="en-US" dirty="0">
              <a:solidFill>
                <a:schemeClr val="tx1"/>
              </a:solidFill>
            </a:endParaRPr>
          </a:p>
        </p:txBody>
      </p:sp>
    </p:spTree>
    <p:extLst>
      <p:ext uri="{BB962C8B-B14F-4D97-AF65-F5344CB8AC3E}">
        <p14:creationId xmlns:p14="http://schemas.microsoft.com/office/powerpoint/2010/main" xmlns="" val="13774605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00B0F0"/>
          </a:solidFill>
        </p:spPr>
        <p:style>
          <a:lnRef idx="1">
            <a:schemeClr val="accent5"/>
          </a:lnRef>
          <a:fillRef idx="2">
            <a:schemeClr val="accent5"/>
          </a:fillRef>
          <a:effectRef idx="1">
            <a:schemeClr val="accent5"/>
          </a:effectRef>
          <a:fontRef idx="minor">
            <a:schemeClr val="dk1"/>
          </a:fontRef>
        </p:style>
        <p:txBody>
          <a:bodyPr>
            <a:normAutofit/>
          </a:bodyPr>
          <a:lstStyle/>
          <a:p>
            <a:r>
              <a:rPr lang="el-GR" sz="4000" b="1" dirty="0" smtClean="0">
                <a:solidFill>
                  <a:schemeClr val="bg1"/>
                </a:solidFill>
              </a:rPr>
              <a:t>Ελληνικό Δίκτυο Ορολογίας (ΕΔΟ)</a:t>
            </a:r>
            <a:endParaRPr lang="el-GR" sz="4000" b="1" dirty="0">
              <a:solidFill>
                <a:schemeClr val="bg1"/>
              </a:solidFill>
            </a:endParaRPr>
          </a:p>
        </p:txBody>
      </p:sp>
      <p:sp>
        <p:nvSpPr>
          <p:cNvPr id="3" name="Θέση περιεχομένου 2"/>
          <p:cNvSpPr>
            <a:spLocks noGrp="1"/>
          </p:cNvSpPr>
          <p:nvPr>
            <p:ph idx="1"/>
          </p:nvPr>
        </p:nvSpPr>
        <p:spPr>
          <a:solidFill>
            <a:schemeClr val="bg1"/>
          </a:solidFill>
        </p:spPr>
        <p:style>
          <a:lnRef idx="1">
            <a:schemeClr val="accent3"/>
          </a:lnRef>
          <a:fillRef idx="2">
            <a:schemeClr val="accent3"/>
          </a:fillRef>
          <a:effectRef idx="1">
            <a:schemeClr val="accent3"/>
          </a:effectRef>
          <a:fontRef idx="minor">
            <a:schemeClr val="dk1"/>
          </a:fontRef>
        </p:style>
        <p:txBody>
          <a:bodyPr>
            <a:normAutofit/>
          </a:bodyPr>
          <a:lstStyle/>
          <a:p>
            <a:pPr algn="just"/>
            <a:r>
              <a:rPr lang="el-GR" b="1" dirty="0" smtClean="0"/>
              <a:t>Ελληνικό Δίκτυο Ορολογίας (ΕΔΟ) </a:t>
            </a:r>
            <a:r>
              <a:rPr lang="el-GR" dirty="0" smtClean="0"/>
              <a:t>–φορέας που ιδρύθηκε το 2015 υπό την αιγίδα της Γενικής Διεύθυνσης Μετάφρασης της Ευρωπαϊκής Επιτροπής. Διαθέτει υπηρεσία Επείγουσας Απόδοσης Όρων για ανάγκες μεταφραστών της ΕΕ και εμπλουτίζει την </a:t>
            </a:r>
            <a:r>
              <a:rPr lang="en-US" dirty="0" smtClean="0"/>
              <a:t>IATE</a:t>
            </a:r>
            <a:r>
              <a:rPr lang="el-GR" dirty="0" smtClean="0"/>
              <a:t> </a:t>
            </a:r>
            <a:r>
              <a:rPr lang="en-US" dirty="0" smtClean="0"/>
              <a:t>(http</a:t>
            </a:r>
            <a:r>
              <a:rPr lang="en-US" dirty="0"/>
              <a:t>://ec.europa.eu/greece/news/2015/20150323_diktyo_orologias_el.htm)</a:t>
            </a:r>
          </a:p>
        </p:txBody>
      </p:sp>
    </p:spTree>
    <p:extLst>
      <p:ext uri="{BB962C8B-B14F-4D97-AF65-F5344CB8AC3E}">
        <p14:creationId xmlns:p14="http://schemas.microsoft.com/office/powerpoint/2010/main" xmlns="" val="6142688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00B0F0"/>
          </a:solidFill>
        </p:spPr>
        <p:style>
          <a:lnRef idx="1">
            <a:schemeClr val="accent5"/>
          </a:lnRef>
          <a:fillRef idx="2">
            <a:schemeClr val="accent5"/>
          </a:fillRef>
          <a:effectRef idx="1">
            <a:schemeClr val="accent5"/>
          </a:effectRef>
          <a:fontRef idx="minor">
            <a:schemeClr val="dk1"/>
          </a:fontRef>
        </p:style>
        <p:txBody>
          <a:bodyPr>
            <a:noAutofit/>
          </a:bodyPr>
          <a:lstStyle/>
          <a:p>
            <a:r>
              <a:rPr lang="el-GR" sz="2700" b="1" dirty="0" smtClean="0">
                <a:solidFill>
                  <a:schemeClr val="bg1"/>
                </a:solidFill>
              </a:rPr>
              <a:t>Τεχνική Επιτροπή «Ορολογία και Γλωσσικοί Πόροι» του Ελληνικού Οργανισμού Τυποποίησης (</a:t>
            </a:r>
            <a:r>
              <a:rPr lang="el-GR" sz="2700" b="1" dirty="0">
                <a:solidFill>
                  <a:schemeClr val="bg1"/>
                </a:solidFill>
              </a:rPr>
              <a:t>ΕΛΟΤ/ΤΕ 21</a:t>
            </a:r>
            <a:r>
              <a:rPr lang="el-GR" sz="2700" b="1" dirty="0" smtClean="0">
                <a:solidFill>
                  <a:schemeClr val="bg1"/>
                </a:solidFill>
              </a:rPr>
              <a:t>)</a:t>
            </a:r>
            <a:endParaRPr lang="el-GR" sz="2700" b="1" dirty="0">
              <a:solidFill>
                <a:schemeClr val="bg1"/>
              </a:solidFill>
            </a:endParaRPr>
          </a:p>
        </p:txBody>
      </p:sp>
      <p:sp>
        <p:nvSpPr>
          <p:cNvPr id="3" name="Θέση περιεχομένου 2"/>
          <p:cNvSpPr>
            <a:spLocks noGrp="1"/>
          </p:cNvSpPr>
          <p:nvPr>
            <p:ph idx="1"/>
          </p:nvPr>
        </p:nvSpPr>
        <p:spPr>
          <a:solidFill>
            <a:schemeClr val="bg1"/>
          </a:solidFill>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just"/>
            <a:r>
              <a:rPr lang="el-GR" b="1" dirty="0" smtClean="0"/>
              <a:t>Τεχνική Επιτροπή 21 του Ελληνικού Οργανισμού Τυποποίησης (ΕΛΟΤ) </a:t>
            </a:r>
            <a:r>
              <a:rPr lang="el-GR" dirty="0" smtClean="0"/>
              <a:t>(δημόσιου φορέα) –παρακολουθεί  </a:t>
            </a:r>
            <a:r>
              <a:rPr lang="el-GR" dirty="0"/>
              <a:t>και  συμμετέχει στις εργασίες της Διεθνούς Τεχνικής Επιτροπής ISO/TC 37 «</a:t>
            </a:r>
            <a:r>
              <a:rPr lang="el-GR" dirty="0" err="1"/>
              <a:t>Terminology</a:t>
            </a:r>
            <a:r>
              <a:rPr lang="el-GR" dirty="0"/>
              <a:t> </a:t>
            </a:r>
            <a:r>
              <a:rPr lang="el-GR" dirty="0" err="1"/>
              <a:t>and</a:t>
            </a:r>
            <a:r>
              <a:rPr lang="el-GR" dirty="0"/>
              <a:t> </a:t>
            </a:r>
            <a:r>
              <a:rPr lang="el-GR" dirty="0" err="1"/>
              <a:t>other</a:t>
            </a:r>
            <a:r>
              <a:rPr lang="el-GR" dirty="0"/>
              <a:t> </a:t>
            </a:r>
            <a:r>
              <a:rPr lang="el-GR" dirty="0" err="1"/>
              <a:t>language</a:t>
            </a:r>
            <a:r>
              <a:rPr lang="el-GR" dirty="0"/>
              <a:t> </a:t>
            </a:r>
            <a:r>
              <a:rPr lang="el-GR" dirty="0" err="1"/>
              <a:t>and</a:t>
            </a:r>
            <a:r>
              <a:rPr lang="el-GR" dirty="0"/>
              <a:t> </a:t>
            </a:r>
            <a:r>
              <a:rPr lang="el-GR" dirty="0" err="1"/>
              <a:t>content</a:t>
            </a:r>
            <a:r>
              <a:rPr lang="el-GR" dirty="0"/>
              <a:t> </a:t>
            </a:r>
            <a:r>
              <a:rPr lang="el-GR" dirty="0" err="1"/>
              <a:t>resources</a:t>
            </a:r>
            <a:r>
              <a:rPr lang="el-GR" dirty="0"/>
              <a:t>». Είναι πλήρες μέλος (P-</a:t>
            </a:r>
            <a:r>
              <a:rPr lang="el-GR" dirty="0" err="1"/>
              <a:t>Membe</a:t>
            </a:r>
            <a:r>
              <a:rPr lang="el-GR" dirty="0"/>
              <a:t>r) της Διεθνούς Επιτροπής Τυποποίησης στην Ορολογία TC37 (Terminology and other language and content resources) του ISO, καθώς και όλων των Υποεπιτροπών της. Στο πλαίσιο αυτό, παρακολουθεί και ενημερώνεται για όλο το έργο της Επιτροπής, ενώ συμμετέχει στις συζητήσεις και ψηφοφορίες για τα νέα πρότυπα και άλλα </a:t>
            </a:r>
            <a:r>
              <a:rPr lang="el-GR" dirty="0" err="1"/>
              <a:t>τυποποιητικά</a:t>
            </a:r>
            <a:r>
              <a:rPr lang="el-GR" dirty="0"/>
              <a:t> κείμενα που </a:t>
            </a:r>
            <a:r>
              <a:rPr lang="el-GR" dirty="0" smtClean="0"/>
              <a:t>προκύπτουν (</a:t>
            </a:r>
            <a:r>
              <a:rPr lang="de-DE" dirty="0"/>
              <a:t>http://portal.tee.gr/portal/page/portal/SCIENTIFIC_WORK/scient_typopoiisi/epitropes/ELOT-TE21/aim</a:t>
            </a:r>
            <a:r>
              <a:rPr lang="el-GR" dirty="0" smtClean="0"/>
              <a:t>)</a:t>
            </a:r>
            <a:endParaRPr lang="el-GR" dirty="0"/>
          </a:p>
        </p:txBody>
      </p:sp>
    </p:spTree>
    <p:extLst>
      <p:ext uri="{BB962C8B-B14F-4D97-AF65-F5344CB8AC3E}">
        <p14:creationId xmlns:p14="http://schemas.microsoft.com/office/powerpoint/2010/main" xmlns="" val="31404997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b="1" dirty="0" smtClean="0"/>
              <a:t>Και όλα αυτά διότι…</a:t>
            </a:r>
            <a:endParaRPr lang="el-GR" b="1" dirty="0"/>
          </a:p>
        </p:txBody>
      </p:sp>
      <p:sp>
        <p:nvSpPr>
          <p:cNvPr id="3" name="Θέση περιεχομένου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a:bodyPr>
          <a:lstStyle/>
          <a:p>
            <a:pPr algn="just"/>
            <a:r>
              <a:rPr lang="el-GR" b="1" dirty="0" smtClean="0"/>
              <a:t>Η Ορολογία είναι το μέλλον των γλωσσών</a:t>
            </a:r>
            <a:r>
              <a:rPr lang="en-US" b="1" dirty="0" smtClean="0"/>
              <a:t>. </a:t>
            </a:r>
            <a:r>
              <a:rPr lang="el-GR" b="1" dirty="0" smtClean="0"/>
              <a:t>Με τα λόγια της</a:t>
            </a:r>
            <a:r>
              <a:rPr lang="en-US" b="1" dirty="0" smtClean="0"/>
              <a:t> Anna-Lena Bucher </a:t>
            </a:r>
            <a:r>
              <a:rPr lang="en-GB" b="1" dirty="0"/>
              <a:t>(2007: </a:t>
            </a:r>
            <a:r>
              <a:rPr lang="en-GB" b="1" dirty="0" smtClean="0"/>
              <a:t>48): “terminological work is always future-oriented.”</a:t>
            </a:r>
            <a:endParaRPr lang="el-GR" b="1" dirty="0"/>
          </a:p>
        </p:txBody>
      </p:sp>
    </p:spTree>
    <p:extLst>
      <p:ext uri="{BB962C8B-B14F-4D97-AF65-F5344CB8AC3E}">
        <p14:creationId xmlns:p14="http://schemas.microsoft.com/office/powerpoint/2010/main" xmlns="" val="37811891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l-GR" b="1" dirty="0" smtClean="0"/>
              <a:t>Πηγές</a:t>
            </a:r>
            <a:endParaRPr lang="el-GR" b="1" dirty="0"/>
          </a:p>
        </p:txBody>
      </p:sp>
      <p:sp>
        <p:nvSpPr>
          <p:cNvPr id="3" name="Θέση περιεχομένου 2"/>
          <p:cNvSpPr>
            <a:spLocks noGrp="1"/>
          </p:cNvSpPr>
          <p:nvPr>
            <p:ph idx="1"/>
          </p:nvPr>
        </p:nvSpPr>
        <p:spPr/>
        <p:txBody>
          <a:bodyPr>
            <a:normAutofit fontScale="47500" lnSpcReduction="20000"/>
          </a:bodyPr>
          <a:lstStyle/>
          <a:p>
            <a:r>
              <a:rPr lang="en-US" dirty="0" smtClean="0"/>
              <a:t>Bucher</a:t>
            </a:r>
            <a:r>
              <a:rPr lang="en-US" dirty="0"/>
              <a:t>, A.-L. </a:t>
            </a:r>
            <a:r>
              <a:rPr lang="el-GR" dirty="0" smtClean="0"/>
              <a:t>(2007) </a:t>
            </a:r>
            <a:r>
              <a:rPr lang="en-US" dirty="0" smtClean="0"/>
              <a:t>“Terminology </a:t>
            </a:r>
            <a:r>
              <a:rPr lang="en-US" dirty="0"/>
              <a:t>Work the Swedish Way”, </a:t>
            </a:r>
            <a:r>
              <a:rPr lang="en-US" i="1" dirty="0" err="1"/>
              <a:t>Terminologija</a:t>
            </a:r>
            <a:r>
              <a:rPr lang="en-US" i="1" dirty="0"/>
              <a:t> </a:t>
            </a:r>
            <a:r>
              <a:rPr lang="en-US" dirty="0"/>
              <a:t>14:6, </a:t>
            </a:r>
            <a:r>
              <a:rPr lang="en-US" dirty="0" smtClean="0"/>
              <a:t>37–48</a:t>
            </a:r>
            <a:r>
              <a:rPr lang="en-US" dirty="0"/>
              <a:t>,</a:t>
            </a:r>
            <a:endParaRPr lang="el-GR" dirty="0" smtClean="0"/>
          </a:p>
          <a:p>
            <a:r>
              <a:rPr lang="en-US" dirty="0" smtClean="0"/>
              <a:t>European </a:t>
            </a:r>
            <a:r>
              <a:rPr lang="en-US" dirty="0"/>
              <a:t>Commission (2012) </a:t>
            </a:r>
            <a:r>
              <a:rPr lang="en-US" i="1" dirty="0"/>
              <a:t>Quantifying Quality Costs and the Cost of Poor Quality in Translation. Quality Efforts and the Consequences of Poor Quality in the European Commission’s Directorate–General for Translation</a:t>
            </a:r>
            <a:r>
              <a:rPr lang="en-US" dirty="0"/>
              <a:t>. Luxembourg: Publications Office of the European Union, </a:t>
            </a:r>
            <a:r>
              <a:rPr lang="el-GR" dirty="0"/>
              <a:t>σειρά</a:t>
            </a:r>
            <a:r>
              <a:rPr lang="en-US" dirty="0"/>
              <a:t> Studies on Translation and Multilingualism</a:t>
            </a:r>
            <a:r>
              <a:rPr lang="en-US" dirty="0" smtClean="0"/>
              <a:t>.</a:t>
            </a:r>
            <a:endParaRPr lang="el-GR" dirty="0" smtClean="0"/>
          </a:p>
          <a:p>
            <a:r>
              <a:rPr lang="en-US" dirty="0" err="1"/>
              <a:t>Felber</a:t>
            </a:r>
            <a:r>
              <a:rPr lang="en-US" dirty="0"/>
              <a:t>, H. (1984) </a:t>
            </a:r>
            <a:r>
              <a:rPr lang="en-US" i="1" dirty="0"/>
              <a:t>Terminology Manual</a:t>
            </a:r>
            <a:r>
              <a:rPr lang="en-US" dirty="0"/>
              <a:t>. Paris: </a:t>
            </a:r>
            <a:r>
              <a:rPr lang="en-US" dirty="0" err="1"/>
              <a:t>Unesco</a:t>
            </a:r>
            <a:r>
              <a:rPr lang="en-US" dirty="0"/>
              <a:t>/</a:t>
            </a:r>
            <a:r>
              <a:rPr lang="en-US" dirty="0" err="1"/>
              <a:t>Infoterm</a:t>
            </a:r>
            <a:r>
              <a:rPr lang="en-US" dirty="0" smtClean="0"/>
              <a:t>.</a:t>
            </a:r>
            <a:endParaRPr lang="el-GR" dirty="0" smtClean="0"/>
          </a:p>
          <a:p>
            <a:r>
              <a:rPr lang="en-US" dirty="0" err="1"/>
              <a:t>Newmark</a:t>
            </a:r>
            <a:r>
              <a:rPr lang="en-US" dirty="0"/>
              <a:t>, P. (1988) </a:t>
            </a:r>
            <a:r>
              <a:rPr lang="en-US" i="1" dirty="0"/>
              <a:t>A Textbook of Translation</a:t>
            </a:r>
            <a:r>
              <a:rPr lang="en-US" dirty="0"/>
              <a:t>. London: Prentice Hall International Ltd</a:t>
            </a:r>
            <a:r>
              <a:rPr lang="en-US" dirty="0" smtClean="0"/>
              <a:t>.</a:t>
            </a:r>
            <a:endParaRPr lang="el-GR" dirty="0"/>
          </a:p>
          <a:p>
            <a:r>
              <a:rPr lang="en-US" dirty="0"/>
              <a:t>Pavel, S. </a:t>
            </a:r>
            <a:r>
              <a:rPr lang="el-GR" dirty="0"/>
              <a:t>και</a:t>
            </a:r>
            <a:r>
              <a:rPr lang="en-US" dirty="0"/>
              <a:t> D. </a:t>
            </a:r>
            <a:r>
              <a:rPr lang="en-US" dirty="0" err="1"/>
              <a:t>Nolet</a:t>
            </a:r>
            <a:r>
              <a:rPr lang="en-US" dirty="0"/>
              <a:t> (2001) </a:t>
            </a:r>
            <a:r>
              <a:rPr lang="en-US" i="1" dirty="0"/>
              <a:t>Précis de </a:t>
            </a:r>
            <a:r>
              <a:rPr lang="en-US" i="1" dirty="0" err="1"/>
              <a:t>terminologie</a:t>
            </a:r>
            <a:r>
              <a:rPr lang="en-US" i="1" dirty="0"/>
              <a:t>/Handbook of Terminology </a:t>
            </a:r>
            <a:r>
              <a:rPr lang="en-US" dirty="0"/>
              <a:t>(</a:t>
            </a:r>
            <a:r>
              <a:rPr lang="el-GR" dirty="0"/>
              <a:t>προσαρμογή στα Αγγλικά</a:t>
            </a:r>
            <a:r>
              <a:rPr lang="en-US" dirty="0"/>
              <a:t>: C. </a:t>
            </a:r>
            <a:r>
              <a:rPr lang="en-US" dirty="0" err="1"/>
              <a:t>Leonhardt</a:t>
            </a:r>
            <a:r>
              <a:rPr lang="en-US" dirty="0"/>
              <a:t>). Gatineau (Québec): Translation Bureau, Terminology and Standardization Directorate</a:t>
            </a:r>
            <a:r>
              <a:rPr lang="en-US" dirty="0" smtClean="0"/>
              <a:t>.</a:t>
            </a:r>
            <a:endParaRPr lang="el-GR" dirty="0"/>
          </a:p>
          <a:p>
            <a:r>
              <a:rPr lang="el-GR" dirty="0" err="1" smtClean="0"/>
              <a:t>Roald</a:t>
            </a:r>
            <a:r>
              <a:rPr lang="el-GR" dirty="0"/>
              <a:t>, J. (2008) “</a:t>
            </a:r>
            <a:r>
              <a:rPr lang="el-GR" dirty="0" err="1"/>
              <a:t>Strukturalist</a:t>
            </a:r>
            <a:r>
              <a:rPr lang="el-GR" dirty="0"/>
              <a:t>, </a:t>
            </a:r>
            <a:r>
              <a:rPr lang="el-GR" dirty="0" err="1"/>
              <a:t>veiviser</a:t>
            </a:r>
            <a:r>
              <a:rPr lang="el-GR" dirty="0"/>
              <a:t> </a:t>
            </a:r>
            <a:r>
              <a:rPr lang="el-GR" dirty="0" err="1"/>
              <a:t>og</a:t>
            </a:r>
            <a:r>
              <a:rPr lang="el-GR" dirty="0"/>
              <a:t> </a:t>
            </a:r>
            <a:r>
              <a:rPr lang="el-GR" dirty="0" err="1"/>
              <a:t>agent</a:t>
            </a:r>
            <a:r>
              <a:rPr lang="el-GR" dirty="0"/>
              <a:t> i </a:t>
            </a:r>
            <a:r>
              <a:rPr lang="el-GR" dirty="0" err="1"/>
              <a:t>grensesnittet</a:t>
            </a:r>
            <a:r>
              <a:rPr lang="el-GR" dirty="0"/>
              <a:t> </a:t>
            </a:r>
            <a:r>
              <a:rPr lang="el-GR" dirty="0" err="1"/>
              <a:t>mellom</a:t>
            </a:r>
            <a:r>
              <a:rPr lang="el-GR" dirty="0"/>
              <a:t> </a:t>
            </a:r>
            <a:r>
              <a:rPr lang="el-GR" dirty="0" err="1"/>
              <a:t>fagvirkelighet</a:t>
            </a:r>
            <a:r>
              <a:rPr lang="el-GR" dirty="0"/>
              <a:t> </a:t>
            </a:r>
            <a:r>
              <a:rPr lang="el-GR" dirty="0" err="1"/>
              <a:t>og</a:t>
            </a:r>
            <a:r>
              <a:rPr lang="el-GR" dirty="0"/>
              <a:t> </a:t>
            </a:r>
            <a:r>
              <a:rPr lang="el-GR" dirty="0" err="1" smtClean="0"/>
              <a:t>språk</a:t>
            </a:r>
            <a:r>
              <a:rPr lang="el-GR" dirty="0" smtClean="0"/>
              <a:t>”</a:t>
            </a:r>
            <a:r>
              <a:rPr lang="en-US" dirty="0" smtClean="0"/>
              <a:t>. In:</a:t>
            </a:r>
            <a:r>
              <a:rPr lang="el-GR" dirty="0" smtClean="0"/>
              <a:t> H</a:t>
            </a:r>
            <a:r>
              <a:rPr lang="el-GR" dirty="0"/>
              <a:t>. </a:t>
            </a:r>
            <a:r>
              <a:rPr lang="el-GR" dirty="0" err="1" smtClean="0"/>
              <a:t>Nilsson</a:t>
            </a:r>
            <a:r>
              <a:rPr lang="en-US" dirty="0" smtClean="0"/>
              <a:t> (ed.)</a:t>
            </a:r>
            <a:r>
              <a:rPr lang="el-GR" dirty="0" smtClean="0"/>
              <a:t>, </a:t>
            </a:r>
            <a:r>
              <a:rPr lang="el-GR" i="1" dirty="0" err="1"/>
              <a:t>Med</a:t>
            </a:r>
            <a:r>
              <a:rPr lang="el-GR" i="1" dirty="0"/>
              <a:t> </a:t>
            </a:r>
            <a:r>
              <a:rPr lang="el-GR" i="1" dirty="0" err="1"/>
              <a:t>tydlig</a:t>
            </a:r>
            <a:r>
              <a:rPr lang="el-GR" i="1" dirty="0"/>
              <a:t> </a:t>
            </a:r>
            <a:r>
              <a:rPr lang="el-GR" i="1" dirty="0" err="1"/>
              <a:t>intension</a:t>
            </a:r>
            <a:r>
              <a:rPr lang="el-GR" i="1" dirty="0"/>
              <a:t>. </a:t>
            </a:r>
            <a:r>
              <a:rPr lang="el-GR" i="1" dirty="0" err="1"/>
              <a:t>En</a:t>
            </a:r>
            <a:r>
              <a:rPr lang="el-GR" i="1" dirty="0"/>
              <a:t> </a:t>
            </a:r>
            <a:r>
              <a:rPr lang="el-GR" i="1" dirty="0" err="1"/>
              <a:t>festskrift</a:t>
            </a:r>
            <a:r>
              <a:rPr lang="el-GR" i="1" dirty="0"/>
              <a:t> </a:t>
            </a:r>
            <a:r>
              <a:rPr lang="el-GR" i="1" dirty="0" err="1"/>
              <a:t>till</a:t>
            </a:r>
            <a:r>
              <a:rPr lang="el-GR" i="1" dirty="0"/>
              <a:t> </a:t>
            </a:r>
            <a:r>
              <a:rPr lang="el-GR" i="1" dirty="0" err="1"/>
              <a:t>Anna</a:t>
            </a:r>
            <a:r>
              <a:rPr lang="el-GR" i="1" dirty="0"/>
              <a:t>-</a:t>
            </a:r>
            <a:r>
              <a:rPr lang="el-GR" i="1" dirty="0" err="1"/>
              <a:t>Lena</a:t>
            </a:r>
            <a:r>
              <a:rPr lang="el-GR" i="1" dirty="0"/>
              <a:t> </a:t>
            </a:r>
            <a:r>
              <a:rPr lang="el-GR" i="1" dirty="0" err="1"/>
              <a:t>Bucher</a:t>
            </a:r>
            <a:r>
              <a:rPr lang="el-GR" i="1" dirty="0"/>
              <a:t> </a:t>
            </a:r>
            <a:r>
              <a:rPr lang="el-GR" i="1" dirty="0" err="1"/>
              <a:t>på</a:t>
            </a:r>
            <a:r>
              <a:rPr lang="el-GR" i="1" dirty="0"/>
              <a:t> 60-årsdagen</a:t>
            </a:r>
            <a:r>
              <a:rPr lang="el-GR" dirty="0"/>
              <a:t>. </a:t>
            </a:r>
            <a:r>
              <a:rPr lang="en-US" dirty="0" err="1"/>
              <a:t>Solna</a:t>
            </a:r>
            <a:r>
              <a:rPr lang="en-US" dirty="0"/>
              <a:t>: </a:t>
            </a:r>
            <a:r>
              <a:rPr lang="en-US" dirty="0" err="1"/>
              <a:t>Terminologicentrum</a:t>
            </a:r>
            <a:r>
              <a:rPr lang="en-US" dirty="0"/>
              <a:t> TNC, 20-26.</a:t>
            </a:r>
            <a:endParaRPr lang="el-GR" dirty="0"/>
          </a:p>
          <a:p>
            <a:r>
              <a:rPr lang="en-GB" dirty="0" err="1"/>
              <a:t>Αλε</a:t>
            </a:r>
            <a:r>
              <a:rPr lang="en-GB" dirty="0"/>
              <a:t>βαντής, Π. (2014) «</a:t>
            </a:r>
            <a:r>
              <a:rPr lang="en-GB" dirty="0" err="1"/>
              <a:t>Χρήση</a:t>
            </a:r>
            <a:r>
              <a:rPr lang="en-GB" dirty="0"/>
              <a:t> </a:t>
            </a:r>
            <a:r>
              <a:rPr lang="en-GB" dirty="0" err="1"/>
              <a:t>εργ</a:t>
            </a:r>
            <a:r>
              <a:rPr lang="en-GB" dirty="0"/>
              <a:t>αλείων ορολογίας και ανάγκες σε ορολογία. Απ</a:t>
            </a:r>
            <a:r>
              <a:rPr lang="en-GB" dirty="0" err="1"/>
              <a:t>οτελέσμ</a:t>
            </a:r>
            <a:r>
              <a:rPr lang="en-GB" dirty="0"/>
              <a:t>ατα ερωτηματολογίου</a:t>
            </a:r>
            <a:r>
              <a:rPr lang="en-GB" dirty="0" smtClean="0"/>
              <a:t>». </a:t>
            </a:r>
            <a:r>
              <a:rPr lang="el-GR" dirty="0" smtClean="0"/>
              <a:t>Σ</a:t>
            </a:r>
            <a:r>
              <a:rPr lang="en-GB" dirty="0" err="1" smtClean="0"/>
              <a:t>το</a:t>
            </a:r>
            <a:r>
              <a:rPr lang="en-US" dirty="0" smtClean="0"/>
              <a:t>:</a:t>
            </a:r>
            <a:r>
              <a:rPr lang="en-GB" dirty="0" smtClean="0"/>
              <a:t> </a:t>
            </a:r>
            <a:r>
              <a:rPr lang="en-GB" dirty="0"/>
              <a:t>Ευρωπαϊκή Επιτροπή, </a:t>
            </a:r>
            <a:r>
              <a:rPr lang="en-GB" i="1" dirty="0"/>
              <a:t>Πρακτικά Ημερίδας Εργασίας «Δίκτυο ορολογίας για την νεοελληνική γλώσσα και μετάφραση», Αθήνα, 11 Απριλίου 2014, Γραφείο Αθηνών της Γενικής Διεύθυνσης Μετάφρασης</a:t>
            </a:r>
            <a:r>
              <a:rPr lang="en-GB" dirty="0"/>
              <a:t>. </a:t>
            </a:r>
            <a:r>
              <a:rPr lang="en-GB" dirty="0" err="1"/>
              <a:t>Αθήν</a:t>
            </a:r>
            <a:r>
              <a:rPr lang="en-GB" dirty="0"/>
              <a:t>α: Ευρωπαϊκή Επιτροπή, Αντιπροσωπεία στην Ελλάδα (http://ec.europa.eu/greece/pdf/2014-06-03-praktika-imeridas+parartimata.pdf</a:t>
            </a:r>
            <a:r>
              <a:rPr lang="en-GB" dirty="0" smtClean="0"/>
              <a:t>).</a:t>
            </a:r>
            <a:endParaRPr lang="en-US" dirty="0" smtClean="0"/>
          </a:p>
          <a:p>
            <a:r>
              <a:rPr lang="el-GR" dirty="0" smtClean="0"/>
              <a:t>Βαλεοντής, Κ.Ε. &amp; Π.Γ. Κριμπάς (2014) </a:t>
            </a:r>
            <a:r>
              <a:rPr lang="el-GR" i="1" dirty="0" smtClean="0"/>
              <a:t>Νομική γλώσσα, νομική ορολογία. Θεωρία και πράξη</a:t>
            </a:r>
            <a:r>
              <a:rPr lang="el-GR" dirty="0" smtClean="0"/>
              <a:t>. Αθήνα</a:t>
            </a:r>
            <a:r>
              <a:rPr lang="en-US" dirty="0" smtClean="0"/>
              <a:t>:</a:t>
            </a:r>
            <a:r>
              <a:rPr lang="el-GR" dirty="0" smtClean="0"/>
              <a:t> Νομική Βιβλιοθήκη/ΕΛΕΤΟ.</a:t>
            </a:r>
            <a:endParaRPr lang="el-GR" dirty="0"/>
          </a:p>
          <a:p>
            <a:r>
              <a:rPr lang="el-GR" dirty="0" err="1" smtClean="0"/>
              <a:t>Σταμέλος</a:t>
            </a:r>
            <a:r>
              <a:rPr lang="el-GR" dirty="0"/>
              <a:t>, Χ. </a:t>
            </a:r>
            <a:r>
              <a:rPr lang="el-GR" dirty="0" smtClean="0"/>
              <a:t>&amp; </a:t>
            </a:r>
            <a:r>
              <a:rPr lang="el-GR" dirty="0"/>
              <a:t>Δ. </a:t>
            </a:r>
            <a:r>
              <a:rPr lang="el-GR" dirty="0" err="1"/>
              <a:t>Χατζημανώλη</a:t>
            </a:r>
            <a:r>
              <a:rPr lang="el-GR" dirty="0"/>
              <a:t> (2011) </a:t>
            </a:r>
            <a:r>
              <a:rPr lang="el-GR" i="1" dirty="0" err="1"/>
              <a:t>Ελληνο</a:t>
            </a:r>
            <a:r>
              <a:rPr lang="el-GR" i="1" dirty="0"/>
              <a:t>-Αγγλικό/</a:t>
            </a:r>
            <a:r>
              <a:rPr lang="el-GR" i="1" dirty="0" err="1"/>
              <a:t>Αγγλο</a:t>
            </a:r>
            <a:r>
              <a:rPr lang="el-GR" i="1" dirty="0"/>
              <a:t>-Ελληνικό Λεξικό Νομικών Όρων</a:t>
            </a:r>
            <a:r>
              <a:rPr lang="el-GR" dirty="0"/>
              <a:t>. Αθήνα: Νομική Βιβλιοθήκη.</a:t>
            </a:r>
          </a:p>
          <a:p>
            <a:pPr marL="0" indent="0">
              <a:buNone/>
            </a:pPr>
            <a:endParaRPr lang="el-GR" dirty="0"/>
          </a:p>
        </p:txBody>
      </p:sp>
    </p:spTree>
    <p:extLst>
      <p:ext uri="{BB962C8B-B14F-4D97-AF65-F5344CB8AC3E}">
        <p14:creationId xmlns:p14="http://schemas.microsoft.com/office/powerpoint/2010/main" xmlns="" val="4538771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0" y="116632"/>
            <a:ext cx="9144000" cy="6624736"/>
          </a:xfrm>
          <a:ln w="76200"/>
        </p:spPr>
        <p:style>
          <a:lnRef idx="1">
            <a:schemeClr val="accent5"/>
          </a:lnRef>
          <a:fillRef idx="2">
            <a:schemeClr val="accent5"/>
          </a:fillRef>
          <a:effectRef idx="1">
            <a:schemeClr val="accent5"/>
          </a:effectRef>
          <a:fontRef idx="minor">
            <a:schemeClr val="dk1"/>
          </a:fontRef>
        </p:style>
        <p:txBody>
          <a:bodyPr numCol="5">
            <a:normAutofit lnSpcReduction="10000"/>
          </a:bodyPr>
          <a:lstStyle/>
          <a:p>
            <a:pPr>
              <a:buNone/>
            </a:pP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Hellenic</a:t>
            </a:r>
          </a:p>
          <a:p>
            <a:pPr>
              <a:buNone/>
            </a:pP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Celtic</a:t>
            </a:r>
          </a:p>
          <a:p>
            <a:pPr>
              <a:buNone/>
            </a:pP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Albanian</a:t>
            </a:r>
          </a:p>
          <a:p>
            <a:pPr>
              <a:buNone/>
            </a:pPr>
            <a:endParaRPr lang="en-US" sz="2000"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l-GR"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Ευχαριστώ</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Haristo</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Diolch</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Trugarez</a:t>
            </a:r>
            <a:r>
              <a:rPr lang="en-GB" sz="2000" dirty="0" smtClean="0"/>
              <a:t> </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Go </a:t>
            </a:r>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raibh</a:t>
            </a: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t>
            </a:r>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maith</a:t>
            </a: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t>
            </a:r>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agat</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Tapadh</a:t>
            </a:r>
            <a:r>
              <a:rPr lang="en-GB"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t>
            </a:r>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leib</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Faleminderit</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marL="0" indent="0">
              <a:buNone/>
            </a:pP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endParaRPr lang="en-US" sz="2000" b="1" i="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endParaRPr lang="en-US" sz="2000" b="1" i="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Romance</a:t>
            </a: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Grazie</a:t>
            </a:r>
          </a:p>
          <a:p>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Grassie</a:t>
            </a:r>
            <a:endParaRPr lang="en-US"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Grazzii</a:t>
            </a:r>
            <a:endParaRPr lang="en-US"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Grazia</a:t>
            </a:r>
            <a:endParaRPr lang="en-US"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Graciis</a:t>
            </a:r>
            <a:endParaRPr lang="en-US"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Gràcies</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Gracias</a:t>
            </a:r>
          </a:p>
          <a:p>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Gracies</a:t>
            </a:r>
            <a:endParaRPr lang="en-GB"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Grazias</a:t>
            </a:r>
            <a:endParaRPr lang="en-US"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Grazas</a:t>
            </a:r>
            <a:endParaRPr lang="en-US"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Obrigado</a:t>
            </a:r>
          </a:p>
          <a:p>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Mercés</a:t>
            </a:r>
            <a:endParaRPr lang="en-GB"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Mèrci</a:t>
            </a:r>
            <a:endParaRPr lang="en-US"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Merci</a:t>
            </a: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Mulţumesc</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marL="0" indent="0">
              <a:buNone/>
            </a:pP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Germanic</a:t>
            </a: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Thank you</a:t>
            </a:r>
          </a:p>
          <a:p>
            <a:r>
              <a:rPr lang="en-GB"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Thank ye</a:t>
            </a:r>
            <a:endParaRPr lang="en-US"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Tige</a:t>
            </a:r>
            <a:r>
              <a:rPr lang="en-GB"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tank</a:t>
            </a:r>
          </a:p>
          <a:p>
            <a:r>
              <a:rPr lang="en-GB"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Foole</a:t>
            </a:r>
            <a:r>
              <a:rPr lang="en-GB"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t>
            </a:r>
            <a:r>
              <a:rPr lang="en-GB"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tunk</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Dank U</a:t>
            </a: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Danke</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Tack</a:t>
            </a:r>
            <a:endParaRPr lang="el-GR"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Tak</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Takk</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Takk</a:t>
            </a: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t>
            </a:r>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fyri</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Þökk</a:t>
            </a: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t>
            </a:r>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fyrir</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marL="0" indent="0">
              <a:buNone/>
            </a:pP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Balto-Slavic</a:t>
            </a:r>
            <a:endParaRPr lang="en-US" sz="2000" b="1" i="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marL="0" indent="0">
              <a:buNone/>
            </a:pPr>
            <a:endParaRPr lang="en-US" sz="2000" b="1" i="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Ačiū</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Paldies</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Dĕkuju</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Ďakujem</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Dziękuję</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be-BY"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Дзякуй</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az-Cyrl-AZ"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Спасибо</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uk-UA"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Спасибі</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Hvala</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sr-Latn-C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Хвала</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az-Cyrl-AZ"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Благодаря</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mk-MK"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Благодарам</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endParaRPr lang="en-US" sz="2000" b="1" i="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endParaRPr lang="en-US" sz="2000" b="1" i="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pPr>
              <a:buNone/>
            </a:pP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Finno-Ugric</a:t>
            </a:r>
          </a:p>
          <a:p>
            <a:pPr>
              <a:buNone/>
            </a:pP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Basque</a:t>
            </a:r>
          </a:p>
          <a:p>
            <a:pPr>
              <a:buNone/>
            </a:pP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Semitic</a:t>
            </a:r>
          </a:p>
          <a:p>
            <a:pPr>
              <a:buNone/>
            </a:pP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Eskimo-Aleut</a:t>
            </a:r>
          </a:p>
          <a:p>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Kiitos</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Aitäh</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Giitit</a:t>
            </a:r>
            <a:r>
              <a:rPr lang="en-GB"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t>
            </a:r>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itt</a:t>
            </a:r>
            <a:endParaRPr lang="en-US"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Köszönöm</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Eskerrik</a:t>
            </a:r>
            <a:r>
              <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t>
            </a:r>
            <a:r>
              <a:rPr lang="en-US"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asko</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Grazzi</a:t>
            </a:r>
            <a:r>
              <a:rPr lang="en-GB"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 </a:t>
            </a:r>
            <a:r>
              <a:rPr lang="en-GB" sz="20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ħafna</a:t>
            </a:r>
            <a:endParaRPr lang="en-US" sz="20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a:p>
            <a:r>
              <a:rPr lang="en-GB" sz="2100" b="1" i="1" dirty="0" err="1"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Qujanarsuaq</a:t>
            </a:r>
            <a:endParaRPr lang="en-US" sz="2100" b="1" i="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xmlns="" val="3027931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b="1" dirty="0" smtClean="0">
                <a:solidFill>
                  <a:schemeClr val="tx1"/>
                </a:solidFill>
              </a:rPr>
              <a:t>Τεχνική και θεσμική γλώσσα για ειδικούς σκοπούς</a:t>
            </a:r>
            <a:endParaRPr lang="el-GR" b="1" dirty="0">
              <a:solidFill>
                <a:schemeClr val="tx1"/>
              </a:solidFill>
            </a:endParaRPr>
          </a:p>
        </p:txBody>
      </p:sp>
      <p:sp>
        <p:nvSpPr>
          <p:cNvPr id="3" name="Content Placeholder 2"/>
          <p:cNvSpPr>
            <a:spLocks noGrp="1"/>
          </p:cNvSpPr>
          <p:nvPr>
            <p:ph idx="1"/>
          </p:nvPr>
        </p:nvSpPr>
        <p:spPr/>
        <p:txBody>
          <a:bodyPr>
            <a:normAutofit/>
          </a:bodyPr>
          <a:lstStyle/>
          <a:p>
            <a:pPr algn="just">
              <a:buFont typeface="Arial" charset="0"/>
              <a:buChar char="•"/>
            </a:pPr>
            <a:r>
              <a:rPr lang="el-GR" sz="3000" b="1" dirty="0" smtClean="0"/>
              <a:t>Τεχνική γλώσσα για ειδικούς σκοπούς (</a:t>
            </a:r>
            <a:r>
              <a:rPr lang="el-GR" sz="2800" b="1" dirty="0"/>
              <a:t>Βαλεοντής </a:t>
            </a:r>
            <a:r>
              <a:rPr lang="el-GR" sz="2800" b="1" dirty="0" smtClean="0"/>
              <a:t>&amp; Κριμπάς </a:t>
            </a:r>
            <a:r>
              <a:rPr lang="el-GR" sz="2800" b="1" dirty="0"/>
              <a:t>2014</a:t>
            </a:r>
            <a:r>
              <a:rPr lang="en-US" sz="2800" b="1" dirty="0"/>
              <a:t>:</a:t>
            </a:r>
            <a:r>
              <a:rPr lang="el-GR" sz="2800" b="1" dirty="0"/>
              <a:t> </a:t>
            </a:r>
            <a:r>
              <a:rPr lang="en-US" sz="2800" b="1" dirty="0" smtClean="0"/>
              <a:t>21</a:t>
            </a:r>
            <a:r>
              <a:rPr lang="el-GR" sz="3000" b="1" dirty="0" smtClean="0"/>
              <a:t>) =&gt; τεχνική μετάφραση (</a:t>
            </a:r>
            <a:r>
              <a:rPr lang="en-US" sz="3000" b="1" dirty="0" err="1" smtClean="0"/>
              <a:t>Newmark</a:t>
            </a:r>
            <a:r>
              <a:rPr lang="en-US" sz="3000" b="1" dirty="0" smtClean="0"/>
              <a:t> 1988: 44</a:t>
            </a:r>
            <a:r>
              <a:rPr lang="el-GR" sz="3000" b="1" dirty="0" smtClean="0"/>
              <a:t>)</a:t>
            </a:r>
          </a:p>
          <a:p>
            <a:pPr algn="just">
              <a:buFont typeface="Arial" charset="0"/>
              <a:buChar char="•"/>
            </a:pPr>
            <a:r>
              <a:rPr lang="el-GR" sz="3000" b="1" dirty="0" smtClean="0"/>
              <a:t>Θεσμική γλώσσα </a:t>
            </a:r>
            <a:r>
              <a:rPr lang="el-GR" sz="3000" b="1" dirty="0"/>
              <a:t>για ειδικούς σκοπούς </a:t>
            </a:r>
            <a:r>
              <a:rPr lang="el-GR" sz="3000" b="1" dirty="0" smtClean="0"/>
              <a:t>(</a:t>
            </a:r>
            <a:r>
              <a:rPr lang="el-GR" sz="2800" b="1" dirty="0"/>
              <a:t>Βαλεοντής </a:t>
            </a:r>
            <a:r>
              <a:rPr lang="el-GR" sz="2800" b="1" dirty="0" smtClean="0"/>
              <a:t>&amp; Κριμπάς </a:t>
            </a:r>
            <a:r>
              <a:rPr lang="el-GR" sz="2800" b="1" dirty="0"/>
              <a:t>2014</a:t>
            </a:r>
            <a:r>
              <a:rPr lang="en-US" sz="2800" b="1" dirty="0"/>
              <a:t>:</a:t>
            </a:r>
            <a:r>
              <a:rPr lang="el-GR" sz="2800" b="1" dirty="0"/>
              <a:t> </a:t>
            </a:r>
            <a:r>
              <a:rPr lang="en-US" sz="2800" b="1" dirty="0" smtClean="0"/>
              <a:t>21</a:t>
            </a:r>
            <a:r>
              <a:rPr lang="el-GR" sz="3000" b="1" dirty="0" smtClean="0"/>
              <a:t>) =&gt; θεσμική μετάφραση</a:t>
            </a:r>
            <a:r>
              <a:rPr lang="en-US" sz="3000" b="1" dirty="0" smtClean="0"/>
              <a:t> </a:t>
            </a:r>
            <a:r>
              <a:rPr lang="el-GR" sz="3000" b="1" dirty="0"/>
              <a:t>(</a:t>
            </a:r>
            <a:r>
              <a:rPr lang="en-US" sz="3000" b="1" dirty="0" err="1"/>
              <a:t>Newmark</a:t>
            </a:r>
            <a:r>
              <a:rPr lang="en-US" sz="3000" b="1" dirty="0"/>
              <a:t> 1988: 44</a:t>
            </a:r>
            <a:r>
              <a:rPr lang="el-GR" sz="3000" b="1" dirty="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b="1" dirty="0" smtClean="0">
                <a:solidFill>
                  <a:schemeClr val="tx1"/>
                </a:solidFill>
              </a:rPr>
              <a:t>Βασικές έννοιες της Ορολογίας</a:t>
            </a:r>
            <a:endParaRPr lang="el-GR" b="1" dirty="0">
              <a:solidFill>
                <a:schemeClr val="tx1"/>
              </a:solidFill>
            </a:endParaRPr>
          </a:p>
        </p:txBody>
      </p:sp>
      <p:sp>
        <p:nvSpPr>
          <p:cNvPr id="3" name="Content Placeholder 2"/>
          <p:cNvSpPr>
            <a:spLocks noGrp="1"/>
          </p:cNvSpPr>
          <p:nvPr>
            <p:ph idx="1"/>
          </p:nvPr>
        </p:nvSpPr>
        <p:spPr>
          <a:ln w="76200">
            <a:solidFill>
              <a:schemeClr val="accent1">
                <a:lumMod val="75000"/>
              </a:schemeClr>
            </a:solidFill>
          </a:ln>
        </p:spPr>
        <p:txBody>
          <a:bodyPr>
            <a:normAutofit/>
          </a:bodyPr>
          <a:lstStyle/>
          <a:p>
            <a:pPr algn="just">
              <a:buFont typeface="Arial" charset="0"/>
              <a:buChar char="•"/>
            </a:pPr>
            <a:r>
              <a:rPr lang="el-GR" sz="3000" b="1" dirty="0" smtClean="0"/>
              <a:t>Έννοια</a:t>
            </a:r>
            <a:endParaRPr lang="el-GR" sz="3000" b="1" dirty="0"/>
          </a:p>
          <a:p>
            <a:pPr lvl="1" algn="just">
              <a:buFont typeface="Arial" charset="0"/>
              <a:buChar char="•"/>
            </a:pPr>
            <a:r>
              <a:rPr lang="el-GR" sz="2600" b="1" dirty="0" smtClean="0"/>
              <a:t>Γενική</a:t>
            </a:r>
          </a:p>
          <a:p>
            <a:pPr lvl="1" algn="just">
              <a:buFont typeface="Arial" charset="0"/>
              <a:buChar char="•"/>
            </a:pPr>
            <a:r>
              <a:rPr lang="el-GR" sz="2600" b="1" dirty="0" smtClean="0"/>
              <a:t>Ατομική</a:t>
            </a:r>
          </a:p>
          <a:p>
            <a:pPr algn="just">
              <a:buFont typeface="Arial" charset="0"/>
              <a:buChar char="•"/>
            </a:pPr>
            <a:r>
              <a:rPr lang="el-GR" sz="3000" b="1" dirty="0" smtClean="0"/>
              <a:t>Αντικείμενο</a:t>
            </a:r>
          </a:p>
          <a:p>
            <a:pPr algn="just">
              <a:buFont typeface="Arial" charset="0"/>
              <a:buChar char="•"/>
            </a:pPr>
            <a:r>
              <a:rPr lang="el-GR" sz="3000" b="1" dirty="0" smtClean="0"/>
              <a:t>Κατασήμανση</a:t>
            </a:r>
          </a:p>
          <a:p>
            <a:pPr lvl="1" algn="just">
              <a:buFont typeface="Arial" charset="0"/>
              <a:buChar char="•"/>
            </a:pPr>
            <a:r>
              <a:rPr lang="el-GR" sz="2600" b="1" dirty="0" smtClean="0"/>
              <a:t>Όρος</a:t>
            </a:r>
          </a:p>
          <a:p>
            <a:pPr lvl="1" algn="just">
              <a:buFont typeface="Arial" charset="0"/>
              <a:buChar char="•"/>
            </a:pPr>
            <a:r>
              <a:rPr lang="el-GR" sz="2600" b="1" dirty="0" smtClean="0"/>
              <a:t>Όνομα</a:t>
            </a:r>
          </a:p>
          <a:p>
            <a:pPr lvl="1" algn="just">
              <a:buFont typeface="Arial" charset="0"/>
              <a:buChar char="•"/>
            </a:pPr>
            <a:r>
              <a:rPr lang="el-GR" sz="2600" b="1" dirty="0" smtClean="0"/>
              <a:t>Σύμβολο</a:t>
            </a:r>
          </a:p>
          <a:p>
            <a:pPr marL="0" indent="0" algn="just">
              <a:buNone/>
            </a:pPr>
            <a:endParaRPr lang="el-GR" sz="3000" b="1" dirty="0"/>
          </a:p>
        </p:txBody>
      </p:sp>
    </p:spTree>
    <p:extLst>
      <p:ext uri="{BB962C8B-B14F-4D97-AF65-F5344CB8AC3E}">
        <p14:creationId xmlns:p14="http://schemas.microsoft.com/office/powerpoint/2010/main" xmlns="" val="1411839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85000"/>
            </a:schemeClr>
          </a:solidFill>
          <a:ln w="76200">
            <a:solidFill>
              <a:srgbClr val="7030A0"/>
            </a:solidFill>
            <a:prstDash val="lgDashDotDot"/>
          </a:ln>
        </p:spPr>
        <p:txBody>
          <a:bodyPr>
            <a:normAutofit/>
          </a:bodyPr>
          <a:lstStyle/>
          <a:p>
            <a:r>
              <a:rPr lang="el-GR" b="1" dirty="0" err="1" smtClean="0"/>
              <a:t>Οροποίηση</a:t>
            </a:r>
            <a:r>
              <a:rPr lang="el-GR" b="1" dirty="0" smtClean="0"/>
              <a:t> και είδη όρων</a:t>
            </a:r>
            <a:endParaRPr lang="el-GR" b="1" dirty="0"/>
          </a:p>
        </p:txBody>
      </p:sp>
      <p:sp>
        <p:nvSpPr>
          <p:cNvPr id="3" name="Content Placeholder 2"/>
          <p:cNvSpPr>
            <a:spLocks noGrp="1"/>
          </p:cNvSpPr>
          <p:nvPr>
            <p:ph idx="1"/>
          </p:nvPr>
        </p:nvSpPr>
        <p:spPr/>
        <p:txBody>
          <a:bodyPr>
            <a:normAutofit fontScale="85000" lnSpcReduction="20000"/>
          </a:bodyPr>
          <a:lstStyle/>
          <a:p>
            <a:r>
              <a:rPr lang="el-GR" b="1" dirty="0" smtClean="0"/>
              <a:t>ο</a:t>
            </a:r>
            <a:r>
              <a:rPr lang="en-AU" b="1" dirty="0" err="1" smtClean="0"/>
              <a:t>ρο</a:t>
            </a:r>
            <a:r>
              <a:rPr lang="en-AU" b="1" dirty="0" smtClean="0"/>
              <a:t>ποίηση</a:t>
            </a:r>
            <a:r>
              <a:rPr lang="el-GR" b="1" dirty="0" smtClean="0"/>
              <a:t> </a:t>
            </a:r>
            <a:r>
              <a:rPr lang="el-GR" dirty="0" smtClean="0"/>
              <a:t>= </a:t>
            </a:r>
            <a:r>
              <a:rPr lang="el-GR" dirty="0"/>
              <a:t>διεργασία με την οποία μια λέξη ή φράση της γενικής γλώσσας μετατρέπεται σε </a:t>
            </a:r>
            <a:r>
              <a:rPr lang="el-GR" dirty="0" smtClean="0"/>
              <a:t>όρο</a:t>
            </a:r>
          </a:p>
          <a:p>
            <a:r>
              <a:rPr lang="en-AU" b="1" dirty="0"/>
              <a:t>απ</a:t>
            </a:r>
            <a:r>
              <a:rPr lang="en-AU" b="1" dirty="0" err="1"/>
              <a:t>λός</a:t>
            </a:r>
            <a:r>
              <a:rPr lang="en-AU" b="1" dirty="0"/>
              <a:t> </a:t>
            </a:r>
            <a:r>
              <a:rPr lang="en-AU" b="1" dirty="0" err="1" smtClean="0"/>
              <a:t>όρος</a:t>
            </a:r>
            <a:r>
              <a:rPr lang="el-GR" b="1" dirty="0" smtClean="0"/>
              <a:t> </a:t>
            </a:r>
            <a:r>
              <a:rPr lang="el-GR" dirty="0" smtClean="0"/>
              <a:t>= όρος που </a:t>
            </a:r>
            <a:r>
              <a:rPr lang="el-GR" dirty="0"/>
              <a:t>περιλαμβάνει μόνο μία </a:t>
            </a:r>
            <a:r>
              <a:rPr lang="el-GR" dirty="0" smtClean="0"/>
              <a:t>ρίζα</a:t>
            </a:r>
          </a:p>
          <a:p>
            <a:r>
              <a:rPr lang="en-AU" b="1" dirty="0" err="1"/>
              <a:t>σύμ</a:t>
            </a:r>
            <a:r>
              <a:rPr lang="en-AU" b="1" dirty="0"/>
              <a:t>πλοκος </a:t>
            </a:r>
            <a:r>
              <a:rPr lang="en-AU" b="1" dirty="0" smtClean="0"/>
              <a:t>όρος</a:t>
            </a:r>
            <a:r>
              <a:rPr lang="el-GR" b="1" dirty="0" smtClean="0"/>
              <a:t> </a:t>
            </a:r>
            <a:r>
              <a:rPr lang="el-GR" dirty="0" smtClean="0"/>
              <a:t>= όρος που </a:t>
            </a:r>
            <a:r>
              <a:rPr lang="el-GR" dirty="0"/>
              <a:t>περιλαμβάνει δύο ή </a:t>
            </a:r>
            <a:r>
              <a:rPr lang="el-GR" dirty="0" smtClean="0"/>
              <a:t>περισσότερες ρίζες</a:t>
            </a:r>
            <a:endParaRPr lang="el-GR" dirty="0"/>
          </a:p>
          <a:p>
            <a:pPr lvl="1"/>
            <a:r>
              <a:rPr lang="el-GR" b="1" dirty="0" smtClean="0"/>
              <a:t>μονολεκτικός</a:t>
            </a:r>
          </a:p>
          <a:p>
            <a:pPr lvl="1"/>
            <a:r>
              <a:rPr lang="el-GR" b="1" dirty="0" smtClean="0"/>
              <a:t>πολυλεκτικός</a:t>
            </a:r>
            <a:endParaRPr lang="el-GR" dirty="0" smtClean="0"/>
          </a:p>
          <a:p>
            <a:r>
              <a:rPr lang="en-AU" b="1" dirty="0" err="1"/>
              <a:t>δάνειος</a:t>
            </a:r>
            <a:r>
              <a:rPr lang="en-AU" b="1" dirty="0"/>
              <a:t> </a:t>
            </a:r>
            <a:r>
              <a:rPr lang="en-AU" b="1" dirty="0" err="1" smtClean="0"/>
              <a:t>όρος</a:t>
            </a:r>
            <a:r>
              <a:rPr lang="el-GR" b="1" dirty="0" smtClean="0"/>
              <a:t> </a:t>
            </a:r>
            <a:r>
              <a:rPr lang="el-GR" dirty="0" smtClean="0"/>
              <a:t>= όρος </a:t>
            </a:r>
            <a:r>
              <a:rPr lang="el-GR" dirty="0"/>
              <a:t>που έχει ληφθεί από άλλη γλώσσα ή από άλλο θεματικό </a:t>
            </a:r>
            <a:r>
              <a:rPr lang="el-GR" dirty="0" smtClean="0"/>
              <a:t>πεδίο</a:t>
            </a:r>
          </a:p>
          <a:p>
            <a:r>
              <a:rPr lang="el-GR" b="1" dirty="0"/>
              <a:t>ν</a:t>
            </a:r>
            <a:r>
              <a:rPr lang="en-AU" b="1" dirty="0" err="1" smtClean="0"/>
              <a:t>εοόρος</a:t>
            </a:r>
            <a:r>
              <a:rPr lang="el-GR" b="1" dirty="0" smtClean="0"/>
              <a:t> </a:t>
            </a:r>
            <a:r>
              <a:rPr lang="el-GR" dirty="0" smtClean="0"/>
              <a:t>= </a:t>
            </a:r>
            <a:r>
              <a:rPr lang="el-GR" dirty="0"/>
              <a:t>νεόκοπος όρος που δημιουργείται για να αποδώσει δεδομένη έννοια</a:t>
            </a:r>
          </a:p>
          <a:p>
            <a:endParaRPr lang="el-GR" dirty="0" smtClean="0"/>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el-GR" b="1" dirty="0" smtClean="0"/>
              <a:t>Διαβάθμιση </a:t>
            </a:r>
            <a:r>
              <a:rPr lang="el-GR" b="1" dirty="0" err="1" smtClean="0"/>
              <a:t>αποδεκτότητας</a:t>
            </a:r>
            <a:r>
              <a:rPr lang="el-GR" b="1" dirty="0" smtClean="0"/>
              <a:t> όρων</a:t>
            </a:r>
            <a:endParaRPr lang="el-GR" b="1" dirty="0"/>
          </a:p>
        </p:txBody>
      </p:sp>
      <p:sp>
        <p:nvSpPr>
          <p:cNvPr id="3" name="Content Placeholder 2"/>
          <p:cNvSpPr>
            <a:spLocks noGrp="1"/>
          </p:cNvSpPr>
          <p:nvPr>
            <p:ph idx="1"/>
          </p:nvPr>
        </p:nvSpPr>
        <p:spPr/>
        <p:txBody>
          <a:bodyPr>
            <a:normAutofit fontScale="85000" lnSpcReduction="20000"/>
          </a:bodyPr>
          <a:lstStyle/>
          <a:p>
            <a:r>
              <a:rPr lang="en-AU" b="1" dirty="0"/>
              <a:t>π</a:t>
            </a:r>
            <a:r>
              <a:rPr lang="en-AU" b="1" dirty="0" err="1"/>
              <a:t>ροτιμώμενος</a:t>
            </a:r>
            <a:r>
              <a:rPr lang="en-AU" b="1" dirty="0"/>
              <a:t> </a:t>
            </a:r>
            <a:r>
              <a:rPr lang="en-AU" b="1" dirty="0" err="1"/>
              <a:t>όρος</a:t>
            </a:r>
            <a:r>
              <a:rPr lang="en-AU" b="1" dirty="0"/>
              <a:t> </a:t>
            </a:r>
            <a:r>
              <a:rPr lang="el-GR" dirty="0" smtClean="0"/>
              <a:t>= όρος που </a:t>
            </a:r>
            <a:r>
              <a:rPr lang="el-GR" dirty="0"/>
              <a:t>αξιολογείται σύμφωνα με την κλίμακα της διαβάθμισης</a:t>
            </a:r>
            <a:r>
              <a:rPr lang="el-GR" b="1" dirty="0"/>
              <a:t> </a:t>
            </a:r>
            <a:r>
              <a:rPr lang="el-GR" dirty="0" err="1"/>
              <a:t>αποδεκτότητας</a:t>
            </a:r>
            <a:r>
              <a:rPr lang="el-GR" dirty="0"/>
              <a:t> όρου ως ο κύριος όρος για δεδομένη </a:t>
            </a:r>
            <a:r>
              <a:rPr lang="el-GR" dirty="0" smtClean="0"/>
              <a:t>έννοια</a:t>
            </a:r>
          </a:p>
          <a:p>
            <a:r>
              <a:rPr lang="en-AU" b="1" dirty="0" err="1"/>
              <a:t>δεκτός</a:t>
            </a:r>
            <a:r>
              <a:rPr lang="en-AU" b="1" dirty="0"/>
              <a:t> </a:t>
            </a:r>
            <a:r>
              <a:rPr lang="en-AU" b="1" dirty="0" err="1"/>
              <a:t>όρος</a:t>
            </a:r>
            <a:r>
              <a:rPr lang="en-AU" b="1" dirty="0"/>
              <a:t> </a:t>
            </a:r>
            <a:r>
              <a:rPr lang="el-GR" dirty="0" smtClean="0"/>
              <a:t>= </a:t>
            </a:r>
            <a:r>
              <a:rPr lang="el-GR" dirty="0"/>
              <a:t>όρος που αξιολογείται σύμφωνα με την κλίμακα της διαβάθμισης </a:t>
            </a:r>
            <a:r>
              <a:rPr lang="el-GR" dirty="0" err="1"/>
              <a:t>αποδεκτότητας</a:t>
            </a:r>
            <a:r>
              <a:rPr lang="el-GR" dirty="0"/>
              <a:t> όρου ως συνώνυμο ενός προτιμώμενου </a:t>
            </a:r>
            <a:r>
              <a:rPr lang="el-GR" dirty="0" smtClean="0"/>
              <a:t>όρου</a:t>
            </a:r>
          </a:p>
          <a:p>
            <a:r>
              <a:rPr lang="en-AU" b="1" dirty="0"/>
              <a:t>α</a:t>
            </a:r>
            <a:r>
              <a:rPr lang="en-AU" b="1" dirty="0" err="1"/>
              <a:t>δόκιμος</a:t>
            </a:r>
            <a:r>
              <a:rPr lang="en-AU" b="1" dirty="0"/>
              <a:t> </a:t>
            </a:r>
            <a:r>
              <a:rPr lang="en-AU" b="1" dirty="0" err="1"/>
              <a:t>όρος</a:t>
            </a:r>
            <a:r>
              <a:rPr lang="en-AU" b="1" dirty="0"/>
              <a:t> </a:t>
            </a:r>
            <a:r>
              <a:rPr lang="el-GR" dirty="0" smtClean="0"/>
              <a:t>= </a:t>
            </a:r>
            <a:r>
              <a:rPr lang="el-GR" dirty="0"/>
              <a:t>όρος που αξιολογείται σύμφωνα με την κλίμακα της διαβάθμισης </a:t>
            </a:r>
            <a:r>
              <a:rPr lang="el-GR" dirty="0" err="1"/>
              <a:t>αποδεκτότητας</a:t>
            </a:r>
            <a:r>
              <a:rPr lang="el-GR" dirty="0"/>
              <a:t> όρου ως μη </a:t>
            </a:r>
            <a:r>
              <a:rPr lang="el-GR" dirty="0" smtClean="0"/>
              <a:t>συνιστώμενος</a:t>
            </a:r>
          </a:p>
          <a:p>
            <a:r>
              <a:rPr lang="en-AU" b="1" dirty="0"/>
              <a:t>απα</a:t>
            </a:r>
            <a:r>
              <a:rPr lang="en-AU" b="1" dirty="0" err="1"/>
              <a:t>ρχ</a:t>
            </a:r>
            <a:r>
              <a:rPr lang="en-AU" b="1" dirty="0"/>
              <a:t>αιωμένος όρος </a:t>
            </a:r>
            <a:r>
              <a:rPr lang="el-GR" dirty="0" smtClean="0"/>
              <a:t>= </a:t>
            </a:r>
            <a:r>
              <a:rPr lang="el-GR" dirty="0"/>
              <a:t>όρος που δεν είναι πλέον σε κοινή </a:t>
            </a:r>
            <a:r>
              <a:rPr lang="el-GR" dirty="0" smtClean="0"/>
              <a:t>χρήση</a:t>
            </a:r>
          </a:p>
          <a:p>
            <a:endParaRPr lang="el-GR" dirty="0"/>
          </a:p>
        </p:txBody>
      </p:sp>
    </p:spTree>
    <p:extLst>
      <p:ext uri="{BB962C8B-B14F-4D97-AF65-F5344CB8AC3E}">
        <p14:creationId xmlns:p14="http://schemas.microsoft.com/office/powerpoint/2010/main" xmlns="" val="3622125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r>
              <a:rPr lang="el-GR" b="1" dirty="0" smtClean="0"/>
              <a:t>Ορολογία και μετάφραση</a:t>
            </a:r>
            <a:endParaRPr lang="el-GR" b="1" dirty="0"/>
          </a:p>
        </p:txBody>
      </p:sp>
      <p:sp>
        <p:nvSpPr>
          <p:cNvPr id="3" name="Θέση περιεχομένου 2"/>
          <p:cNvSpPr>
            <a:spLocks noGrp="1"/>
          </p:cNvSpPr>
          <p:nvPr>
            <p:ph idx="1"/>
          </p:nvPr>
        </p:nvSpPr>
        <p:spPr>
          <a:solidFill>
            <a:schemeClr val="accent6">
              <a:lumMod val="40000"/>
              <a:lumOff val="60000"/>
            </a:schemeClr>
          </a:solidFill>
        </p:spPr>
        <p:txBody>
          <a:bodyPr>
            <a:normAutofit fontScale="85000" lnSpcReduction="20000"/>
          </a:bodyPr>
          <a:lstStyle/>
          <a:p>
            <a:pPr algn="just"/>
            <a:r>
              <a:rPr lang="el-GR" dirty="0"/>
              <a:t>[…] ο ορολόγος έχει πολύ περισσότερα κοινά με έναν ειδικό μεταφραστή [</a:t>
            </a:r>
            <a:r>
              <a:rPr lang="en-US" dirty="0" err="1"/>
              <a:t>fagoversetter</a:t>
            </a:r>
            <a:r>
              <a:rPr lang="el-GR" dirty="0"/>
              <a:t>] απ’ όσα με ένα λεξικογράφο προσανατολισμένο προς τη γενική γλώσσα. Και οι δύο κυνηγούν έννοιες που δίδονται από την ίδια την παραγωγή του κειμένου (σύμπαν του λόγου [</a:t>
            </a:r>
            <a:r>
              <a:rPr lang="en-US" dirty="0" err="1"/>
              <a:t>diskursunivers</a:t>
            </a:r>
            <a:r>
              <a:rPr lang="el-GR" dirty="0"/>
              <a:t>], κατάσταση της έκφρασης [</a:t>
            </a:r>
            <a:r>
              <a:rPr lang="en-US" dirty="0" err="1"/>
              <a:t>yttringssituasjon</a:t>
            </a:r>
            <a:r>
              <a:rPr lang="el-GR" dirty="0"/>
              <a:t>], πρόθεση του κειμένου [</a:t>
            </a:r>
            <a:r>
              <a:rPr lang="en-US" dirty="0" err="1"/>
              <a:t>tekstens</a:t>
            </a:r>
            <a:r>
              <a:rPr lang="en-US" dirty="0"/>
              <a:t> </a:t>
            </a:r>
            <a:r>
              <a:rPr lang="en-US" dirty="0" err="1"/>
              <a:t>intensjon</a:t>
            </a:r>
            <a:r>
              <a:rPr lang="el-GR" dirty="0"/>
              <a:t>]), όχι τη λέξη στο κείμενο ως μέλος του λεξιλογίου [</a:t>
            </a:r>
            <a:r>
              <a:rPr lang="en-US" dirty="0" err="1"/>
              <a:t>medlem</a:t>
            </a:r>
            <a:r>
              <a:rPr lang="en-US" dirty="0"/>
              <a:t> </a:t>
            </a:r>
            <a:r>
              <a:rPr lang="en-US" dirty="0" err="1"/>
              <a:t>av</a:t>
            </a:r>
            <a:r>
              <a:rPr lang="en-US" dirty="0"/>
              <a:t> </a:t>
            </a:r>
            <a:r>
              <a:rPr lang="en-US" dirty="0" err="1"/>
              <a:t>ordforr</a:t>
            </a:r>
            <a:r>
              <a:rPr lang="el-GR" dirty="0"/>
              <a:t>å</a:t>
            </a:r>
            <a:r>
              <a:rPr lang="en-US" dirty="0" err="1"/>
              <a:t>det</a:t>
            </a:r>
            <a:r>
              <a:rPr lang="el-GR" dirty="0" smtClean="0"/>
              <a:t>]. […] </a:t>
            </a:r>
            <a:r>
              <a:rPr lang="el-GR" dirty="0"/>
              <a:t>Όχι σπάνια, αφετηρία [ενν. του ορολόγου] είναι η αγγλόγλωσση ορολογία, γι’ αυτό και ο ορολόγος σύρεται σε μια κατάσταση όπου η πρόσβαση στην έννοια </a:t>
            </a:r>
            <a:r>
              <a:rPr lang="el-GR" dirty="0" smtClean="0"/>
              <a:t>περνά μέσα </a:t>
            </a:r>
            <a:r>
              <a:rPr lang="el-GR" dirty="0"/>
              <a:t>από το αγγλόγλωσσο κείμενο. </a:t>
            </a:r>
            <a:r>
              <a:rPr lang="el-GR" dirty="0" smtClean="0"/>
              <a:t>[…] (</a:t>
            </a:r>
            <a:r>
              <a:rPr lang="en-US" dirty="0" smtClean="0"/>
              <a:t>Roald</a:t>
            </a:r>
            <a:r>
              <a:rPr lang="en-AU" dirty="0" smtClean="0"/>
              <a:t> 2008: </a:t>
            </a:r>
            <a:r>
              <a:rPr lang="en-AU" dirty="0"/>
              <a:t>21-22</a:t>
            </a:r>
            <a:r>
              <a:rPr lang="el-GR" dirty="0" smtClean="0"/>
              <a:t>)</a:t>
            </a:r>
            <a:endParaRPr lang="el-GR" dirty="0"/>
          </a:p>
        </p:txBody>
      </p:sp>
    </p:spTree>
    <p:extLst>
      <p:ext uri="{BB962C8B-B14F-4D97-AF65-F5344CB8AC3E}">
        <p14:creationId xmlns:p14="http://schemas.microsoft.com/office/powerpoint/2010/main" xmlns="" val="1922639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2270</TotalTime>
  <Words>2949</Words>
  <Application>Microsoft Office PowerPoint</Application>
  <PresentationFormat>Экран (4:3)</PresentationFormat>
  <Paragraphs>269</Paragraphs>
  <Slides>48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48</vt:i4>
      </vt:variant>
    </vt:vector>
  </HeadingPairs>
  <TitlesOfParts>
    <vt:vector size="49" baseType="lpstr">
      <vt:lpstr>Office Theme</vt:lpstr>
      <vt:lpstr> МАРИУПОЛЬСКИЙ ГОСУДАРСТВЕННЫЙ УНИВЕРСИТЕТ  Διάλεξη με θέμα: «Θεσμοί και δίκτυα Ορολογίας στην Ελλάδα και την Ευρωπαϊκή Ένωση»  Παρασκευή, 10 Φεβρουαρίου 2017 </vt:lpstr>
      <vt:lpstr>Слайд 2</vt:lpstr>
      <vt:lpstr>Λέξεις-κλειδιά (EL, EN)</vt:lpstr>
      <vt:lpstr>Τι είναι η Ορολογία;</vt:lpstr>
      <vt:lpstr>Τεχνική και θεσμική γλώσσα για ειδικούς σκοπούς</vt:lpstr>
      <vt:lpstr>Βασικές έννοιες της Ορολογίας</vt:lpstr>
      <vt:lpstr>Οροποίηση και είδη όρων</vt:lpstr>
      <vt:lpstr>Διαβάθμιση αποδεκτότητας όρων</vt:lpstr>
      <vt:lpstr>Ορολογία και μετάφραση</vt:lpstr>
      <vt:lpstr>Μεταφραστές και νομική ορολογία</vt:lpstr>
      <vt:lpstr>Μεταφραστικός δανεισμός</vt:lpstr>
      <vt:lpstr>Η ποιότητα της μετάφρασης</vt:lpstr>
      <vt:lpstr>Εθνικά και Διεθνή Πρότυπα</vt:lpstr>
      <vt:lpstr>Αρχές σχηματισμού όρων (ISO 704:2009)</vt:lpstr>
      <vt:lpstr> Διαφάνεια </vt:lpstr>
      <vt:lpstr>Συνέπεια</vt:lpstr>
      <vt:lpstr>Γλωσσική καταλληλότητα</vt:lpstr>
      <vt:lpstr> Γλωσσική οικονομία </vt:lpstr>
      <vt:lpstr>Παραγωγικότητα και συνθετικότητα</vt:lpstr>
      <vt:lpstr>Γλωσσική ορθότητα</vt:lpstr>
      <vt:lpstr>Γλωσσική εντοπιότητα</vt:lpstr>
      <vt:lpstr> Φύλλο Ανάλυσης Όρου (1) </vt:lpstr>
      <vt:lpstr> Φύλλο Ανάλυσης Όρου (2) </vt:lpstr>
      <vt:lpstr>Слайд 24</vt:lpstr>
      <vt:lpstr>Centre de Traduction des Organes de l'Union européenne (CdT)</vt:lpstr>
      <vt:lpstr>TermCoord</vt:lpstr>
      <vt:lpstr>Ausschuss der Deutschsprachigen Gemeinschaft für die deutsche Rechtsterminologie</vt:lpstr>
      <vt:lpstr>Vereniging voor Nederlandstalige Terminologie</vt:lpstr>
      <vt:lpstr>Terminologicentrum</vt:lpstr>
      <vt:lpstr>Dansk Sprognævn</vt:lpstr>
      <vt:lpstr>Oqaasileriffik</vt:lpstr>
      <vt:lpstr>Språkrådet, Det Norske Akademi for Språk og Litteratur</vt:lpstr>
      <vt:lpstr>Eesti Keele Instituut, Justiitsministeerium</vt:lpstr>
      <vt:lpstr>Valsts valodas centrs &amp; Tulkošanas un terminoloģijas centrs</vt:lpstr>
      <vt:lpstr>Valstybinė lietuvių kalbos komisija</vt:lpstr>
      <vt:lpstr>European Academy of Bolzano/Bozen</vt:lpstr>
      <vt:lpstr>Commission générale de terminologie et de néologie</vt:lpstr>
      <vt:lpstr> Societat Catalana de Terminologia, Acadèmia Valenciana de la Llengua </vt:lpstr>
      <vt:lpstr> Real Academia Española </vt:lpstr>
      <vt:lpstr> Instituto Internacional da Língua Portuguesa </vt:lpstr>
      <vt:lpstr>Слайд 41</vt:lpstr>
      <vt:lpstr>Ελληνική Εταιρεία Ορολογίας (ΕΛΕΤΟ)</vt:lpstr>
      <vt:lpstr>Kέντρον Eρεύνης Επιστημονικών Όρων και Nεολογισμών (ΚΕΕΟΝ)</vt:lpstr>
      <vt:lpstr>Ελληνικό Δίκτυο Ορολογίας (ΕΔΟ)</vt:lpstr>
      <vt:lpstr>Τεχνική Επιτροπή «Ορολογία και Γλωσσικοί Πόροι» του Ελληνικού Οργανισμού Τυποποίησης (ΕΛΟΤ/ΤΕ 21)</vt:lpstr>
      <vt:lpstr>Και όλα αυτά διότι…</vt:lpstr>
      <vt:lpstr>Πηγές</vt:lpstr>
      <vt:lpstr>Слайд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2η Ενότητα Ορολογία της Μετάφρασης</dc:title>
  <dc:creator>Mery</dc:creator>
  <cp:lastModifiedBy>NZ</cp:lastModifiedBy>
  <cp:revision>394</cp:revision>
  <dcterms:created xsi:type="dcterms:W3CDTF">2011-03-07T17:54:01Z</dcterms:created>
  <dcterms:modified xsi:type="dcterms:W3CDTF">2017-02-09T18:52:38Z</dcterms:modified>
</cp:coreProperties>
</file>